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26"/>
  </p:notesMasterIdLst>
  <p:sldIdLst>
    <p:sldId id="256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" initials="MSOffice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6" autoAdjust="0"/>
    <p:restoredTop sz="94624" autoAdjust="0"/>
  </p:normalViewPr>
  <p:slideViewPr>
    <p:cSldViewPr>
      <p:cViewPr>
        <p:scale>
          <a:sx n="70" d="100"/>
          <a:sy n="70" d="100"/>
        </p:scale>
        <p:origin x="-522" y="8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2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1-03-28T18:22:17.390" idx="1">
    <p:pos x="10" y="10"/>
    <p:text/>
  </p:cm>
  <p:cm authorId="0" dt="2011-03-28T18:22:33.546" idx="2">
    <p:pos x="2218" y="2510"/>
    <p:text>predinner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2A9A53-1D33-4C2C-A367-AA4A3BEB461E}" type="datetimeFigureOut">
              <a:rPr lang="it-IT" smtClean="0"/>
              <a:pPr/>
              <a:t>28/03/2011</a:t>
            </a:fld>
            <a:endParaRPr lang="en-ZW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W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ZW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433790-383D-4044-BC34-8ECC1B0E9075}" type="slidenum">
              <a:rPr lang="en-ZW" smtClean="0"/>
              <a:pPr/>
              <a:t>‹N›</a:t>
            </a:fld>
            <a:endParaRPr lang="en-Z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W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33790-383D-4044-BC34-8ECC1B0E9075}" type="slidenum">
              <a:rPr lang="en-ZW" smtClean="0"/>
              <a:pPr/>
              <a:t>4</a:t>
            </a:fld>
            <a:endParaRPr lang="en-Z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ol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5" name="Sottotitol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1" name="Segnaposto data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28/03/2011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28/03/2011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28/03/2011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28/03/2011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28/03/2011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28/03/2011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28/03/2011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28/03/2011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28/03/2011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28/03/2011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tangol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B6055F8-1D02-4417-9241-55C834FD9970}" type="datetimeFigureOut">
              <a:rPr lang="it-IT" smtClean="0"/>
              <a:pPr/>
              <a:t>28/03/2011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0" name="Segnaposto immagine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tangol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egnaposto titolo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1" name="Segnaposto testo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7" name="Segnaposto data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B6055F8-1D02-4417-9241-55C834FD9970}" type="datetimeFigureOut">
              <a:rPr lang="it-IT" smtClean="0"/>
              <a:pPr/>
              <a:t>28/03/2011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6.jpeg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30.jpeg"/><Relationship Id="rId7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jpeg"/><Relationship Id="rId5" Type="http://schemas.openxmlformats.org/officeDocument/2006/relationships/image" Target="../media/image24.jpeg"/><Relationship Id="rId4" Type="http://schemas.openxmlformats.org/officeDocument/2006/relationships/image" Target="../media/image5.jpeg"/><Relationship Id="rId9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>
                <a:latin typeface="Bauhaus 93" pitchFamily="82" charset="0"/>
              </a:rPr>
              <a:t>5 quaderno di sala e vendita</a:t>
            </a:r>
            <a:endParaRPr lang="it-IT" dirty="0">
              <a:latin typeface="Bauhaus 93" pitchFamily="82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ZW" sz="2400" dirty="0" smtClean="0">
                <a:latin typeface="Bauhaus 93" pitchFamily="82" charset="0"/>
              </a:rPr>
              <a:t>Elena Vesca Segat</a:t>
            </a:r>
          </a:p>
          <a:p>
            <a:r>
              <a:rPr lang="en-ZW" sz="2400" dirty="0" smtClean="0">
                <a:latin typeface="Bauhaus 93" pitchFamily="82" charset="0"/>
              </a:rPr>
              <a:t>2 G</a:t>
            </a:r>
            <a:endParaRPr lang="en-ZW" sz="2400" dirty="0">
              <a:latin typeface="Bauhaus 93" pitchFamily="82" charset="0"/>
            </a:endParaRPr>
          </a:p>
        </p:txBody>
      </p:sp>
    </p:spTree>
  </p:cSld>
  <p:clrMapOvr>
    <a:masterClrMapping/>
  </p:clrMapOvr>
  <p:transition advTm="3245">
    <p:strips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 smtClean="0">
                <a:latin typeface="Bauhaus 93" pitchFamily="82" charset="0"/>
              </a:rPr>
              <a:t>Coffee break</a:t>
            </a:r>
            <a:endParaRPr lang="en-ZW" dirty="0">
              <a:latin typeface="Bauhaus 93" pitchFamily="82" charset="0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 smtClean="0"/>
              <a:t>PAUSA CAFFE’</a:t>
            </a:r>
          </a:p>
          <a:p>
            <a:r>
              <a:rPr lang="it-IT" dirty="0" smtClean="0"/>
              <a:t>Dalle 10 alle 11 o dalle 16 alle 17</a:t>
            </a:r>
          </a:p>
          <a:p>
            <a:r>
              <a:rPr lang="it-IT" dirty="0" smtClean="0"/>
              <a:t>CAFFETTERIA E PASTICCERIA IN PIEDI</a:t>
            </a:r>
          </a:p>
          <a:p>
            <a:endParaRPr lang="en-ZW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142976" y="5699140"/>
          <a:ext cx="7000925" cy="152400"/>
        </p:xfrm>
        <a:graphic>
          <a:graphicData uri="http://schemas.openxmlformats.org/drawingml/2006/table">
            <a:tbl>
              <a:tblPr/>
              <a:tblGrid>
                <a:gridCol w="867539"/>
                <a:gridCol w="2044462"/>
                <a:gridCol w="2044462"/>
                <a:gridCol w="2044462"/>
              </a:tblGrid>
              <a:tr h="136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CHEF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COMMIS</a:t>
                      </a:r>
                      <a:endParaRPr lang="it-IT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PREGI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DIFETTI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1142976" y="6000768"/>
          <a:ext cx="7000923" cy="152400"/>
        </p:xfrm>
        <a:graphic>
          <a:graphicData uri="http://schemas.openxmlformats.org/drawingml/2006/table">
            <a:tbl>
              <a:tblPr/>
              <a:tblGrid>
                <a:gridCol w="867537"/>
                <a:gridCol w="2044462"/>
                <a:gridCol w="2044462"/>
                <a:gridCol w="2044462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IDEM</a:t>
                      </a:r>
                      <a:endParaRPr lang="it-IT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IDEM</a:t>
                      </a:r>
                      <a:endParaRPr lang="it-IT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IDEM</a:t>
                      </a:r>
                      <a:endParaRPr lang="it-IT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IDEM</a:t>
                      </a:r>
                      <a:endParaRPr lang="it-IT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7649" name="Picture 1" descr="coffee brea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1214422"/>
            <a:ext cx="2009775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0" name="Picture 2" descr="coffe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808134">
            <a:off x="1526333" y="2286214"/>
            <a:ext cx="2786082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5023"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 smtClean="0">
                <a:latin typeface="Bauhaus 93" pitchFamily="82" charset="0"/>
              </a:rPr>
              <a:t>Cocktail party</a:t>
            </a:r>
            <a:endParaRPr lang="en-ZW" dirty="0">
              <a:latin typeface="Bauhaus 93" pitchFamily="82" charset="0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 smtClean="0"/>
              <a:t>IN PIEDI RINFRESCO CON COCKTAIL</a:t>
            </a:r>
          </a:p>
          <a:p>
            <a:endParaRPr lang="en-ZW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142976" y="5699140"/>
          <a:ext cx="7000925" cy="152400"/>
        </p:xfrm>
        <a:graphic>
          <a:graphicData uri="http://schemas.openxmlformats.org/drawingml/2006/table">
            <a:tbl>
              <a:tblPr/>
              <a:tblGrid>
                <a:gridCol w="867539"/>
                <a:gridCol w="2044462"/>
                <a:gridCol w="2044462"/>
                <a:gridCol w="2044462"/>
              </a:tblGrid>
              <a:tr h="136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CHEF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COMMIS</a:t>
                      </a:r>
                      <a:endParaRPr lang="it-IT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PREGI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DIFETTI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6625" name="Picture 1" descr="cockt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943256">
            <a:off x="1271126" y="1467339"/>
            <a:ext cx="2964695" cy="31387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1142977" y="5929330"/>
          <a:ext cx="7000925" cy="609600"/>
        </p:xfrm>
        <a:graphic>
          <a:graphicData uri="http://schemas.openxmlformats.org/drawingml/2006/table">
            <a:tbl>
              <a:tblPr/>
              <a:tblGrid>
                <a:gridCol w="867539"/>
                <a:gridCol w="2044462"/>
                <a:gridCol w="2044462"/>
                <a:gridCol w="2044462"/>
              </a:tblGrid>
              <a:tr h="4714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000" dirty="0">
                        <a:solidFill>
                          <a:schemeClr val="tx1"/>
                        </a:solidFill>
                        <a:latin typeface="Comic Sans MS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BARMAN PREPARA COCKTAIL</a:t>
                      </a:r>
                      <a:endParaRPr lang="it-IT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000" dirty="0">
                        <a:solidFill>
                          <a:schemeClr val="tx1"/>
                        </a:solidFill>
                        <a:latin typeface="Comic Sans MS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SBARAZZA E CAMBIA VASSOI </a:t>
                      </a:r>
                      <a:endParaRPr lang="it-IT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000" dirty="0">
                        <a:solidFill>
                          <a:schemeClr val="tx1"/>
                        </a:solidFill>
                        <a:latin typeface="Comic Sans MS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SPETTACOLARE</a:t>
                      </a:r>
                      <a:endParaRPr lang="it-IT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000" dirty="0">
                        <a:solidFill>
                          <a:schemeClr val="tx1"/>
                        </a:solidFill>
                        <a:latin typeface="Comic Sans MS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IDEM</a:t>
                      </a:r>
                      <a:endParaRPr lang="it-IT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Tm="9532"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 smtClean="0">
                <a:latin typeface="Bauhaus 93" pitchFamily="82" charset="0"/>
              </a:rPr>
              <a:t>vernissage</a:t>
            </a:r>
            <a:endParaRPr lang="en-ZW" dirty="0">
              <a:latin typeface="Bauhaus 93" pitchFamily="82" charset="0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 smtClean="0"/>
              <a:t>SERVIZIO IN PIEDI X MOSTRA O SFILATA O RINFRESCO</a:t>
            </a:r>
            <a:endParaRPr lang="en-ZW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142976" y="5699140"/>
          <a:ext cx="7000925" cy="152400"/>
        </p:xfrm>
        <a:graphic>
          <a:graphicData uri="http://schemas.openxmlformats.org/drawingml/2006/table">
            <a:tbl>
              <a:tblPr/>
              <a:tblGrid>
                <a:gridCol w="867539"/>
                <a:gridCol w="2044462"/>
                <a:gridCol w="2044462"/>
                <a:gridCol w="2044462"/>
              </a:tblGrid>
              <a:tr h="136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CHEF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COMMIS</a:t>
                      </a:r>
                      <a:endParaRPr lang="it-IT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PREGI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DIFETTI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1142976" y="6000768"/>
          <a:ext cx="7000923" cy="152400"/>
        </p:xfrm>
        <a:graphic>
          <a:graphicData uri="http://schemas.openxmlformats.org/drawingml/2006/table">
            <a:tbl>
              <a:tblPr/>
              <a:tblGrid>
                <a:gridCol w="867537"/>
                <a:gridCol w="2044462"/>
                <a:gridCol w="2044462"/>
                <a:gridCol w="2044462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IDEM</a:t>
                      </a:r>
                      <a:endParaRPr lang="it-IT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IDEM</a:t>
                      </a:r>
                      <a:endParaRPr lang="it-IT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IDEM</a:t>
                      </a:r>
                      <a:endParaRPr lang="it-IT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IDEM</a:t>
                      </a:r>
                      <a:endParaRPr lang="it-IT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5601" name="Picture 1" descr="verniss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2071678"/>
            <a:ext cx="2800350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9735">
    <p:comb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 smtClean="0">
                <a:latin typeface="Bauhaus 93" pitchFamily="82" charset="0"/>
              </a:rPr>
              <a:t>banchetto</a:t>
            </a:r>
            <a:endParaRPr lang="en-ZW" dirty="0">
              <a:latin typeface="Bauhaus 93" pitchFamily="82" charset="0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b="1" dirty="0" smtClean="0"/>
              <a:t>= servizio </a:t>
            </a:r>
            <a:r>
              <a:rPr lang="it-IT" b="1" dirty="0" err="1" smtClean="0"/>
              <a:t>PRE</a:t>
            </a:r>
            <a:r>
              <a:rPr lang="it-IT" b="1" dirty="0" err="1" smtClean="0"/>
              <a:t>organizzato</a:t>
            </a:r>
            <a:r>
              <a:rPr lang="it-IT" b="1" dirty="0" smtClean="0"/>
              <a:t> </a:t>
            </a:r>
            <a:r>
              <a:rPr lang="it-IT" b="1" dirty="0" smtClean="0"/>
              <a:t>per una cerimonia, SEDUTI</a:t>
            </a:r>
            <a:endParaRPr lang="it-IT" dirty="0" smtClean="0"/>
          </a:p>
          <a:p>
            <a:endParaRPr lang="en-ZW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142976" y="5699140"/>
          <a:ext cx="7000925" cy="152400"/>
        </p:xfrm>
        <a:graphic>
          <a:graphicData uri="http://schemas.openxmlformats.org/drawingml/2006/table">
            <a:tbl>
              <a:tblPr/>
              <a:tblGrid>
                <a:gridCol w="867539"/>
                <a:gridCol w="2044462"/>
                <a:gridCol w="2044462"/>
                <a:gridCol w="2044462"/>
              </a:tblGrid>
              <a:tr h="136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CHEF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COMMIS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PREGI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DIFETTI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4577" name="Picture 1" descr="banchett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069277">
            <a:off x="881936" y="1970544"/>
            <a:ext cx="3520061" cy="2452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1071538" y="6072206"/>
          <a:ext cx="6929486" cy="335280"/>
        </p:xfrm>
        <a:graphic>
          <a:graphicData uri="http://schemas.openxmlformats.org/drawingml/2006/table">
            <a:tbl>
              <a:tblPr/>
              <a:tblGrid>
                <a:gridCol w="1477007"/>
                <a:gridCol w="1817493"/>
                <a:gridCol w="1817493"/>
                <a:gridCol w="1817493"/>
              </a:tblGrid>
              <a:tr h="1428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Servizio normale</a:t>
                      </a:r>
                      <a:endParaRPr lang="it-I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Servizio normale</a:t>
                      </a:r>
                      <a:endParaRPr lang="it-I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Molto veloce, costi contenuti</a:t>
                      </a:r>
                      <a:endParaRPr lang="it-I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100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Troppe pause tra le portate</a:t>
                      </a:r>
                      <a:endParaRPr lang="it-IT" sz="11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Tm="7878"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 smtClean="0">
                <a:latin typeface="Bauhaus 93" pitchFamily="82" charset="0"/>
              </a:rPr>
              <a:t>Cioccolata </a:t>
            </a:r>
            <a:r>
              <a:rPr lang="it-IT" dirty="0" smtClean="0">
                <a:latin typeface="Bauhaus 93" pitchFamily="82" charset="0"/>
              </a:rPr>
              <a:t>fondente</a:t>
            </a:r>
            <a:endParaRPr lang="it-IT" dirty="0">
              <a:latin typeface="Bauhaus 93" pitchFamily="82" charset="0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 smtClean="0"/>
              <a:t>senza latte</a:t>
            </a:r>
            <a:endParaRPr lang="en-ZW" dirty="0"/>
          </a:p>
        </p:txBody>
      </p:sp>
      <p:pic>
        <p:nvPicPr>
          <p:cNvPr id="29698" name="Picture 2" descr="imagesCA4W5EM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002725">
            <a:off x="1182507" y="1996797"/>
            <a:ext cx="2790825" cy="2095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4617">
    <p:comb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latin typeface="Bauhaus 93" pitchFamily="82" charset="0"/>
              </a:rPr>
              <a:t>Prodotti tipici</a:t>
            </a:r>
            <a:endParaRPr lang="it-IT" dirty="0">
              <a:latin typeface="Bauhaus 93" pitchFamily="82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 rot="3747958">
            <a:off x="8058545" y="702332"/>
            <a:ext cx="1242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b="1" dirty="0" smtClean="0">
                <a:solidFill>
                  <a:schemeClr val="bg1"/>
                </a:solidFill>
              </a:rPr>
              <a:t>05/03/11</a:t>
            </a:r>
            <a:endParaRPr lang="en-ZW" b="1" dirty="0">
              <a:solidFill>
                <a:schemeClr val="bg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1714488"/>
            <a:ext cx="143821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Radicchio tardivo</a:t>
            </a:r>
            <a:endParaRPr kumimoji="0" lang="it-IT" sz="1200" b="1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</p:txBody>
      </p:sp>
      <p:pic>
        <p:nvPicPr>
          <p:cNvPr id="1026" name="Picture 2" descr="radicchi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00240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W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143108" y="2143116"/>
            <a:ext cx="91440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0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DOP/ IGP</a:t>
            </a:r>
            <a:endParaRPr kumimoji="0" lang="it-IT" sz="1800" b="1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3214678" y="1714488"/>
            <a:ext cx="14005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Pom prussian bio</a:t>
            </a:r>
            <a:endParaRPr kumimoji="0" lang="it-IT" sz="1200" b="1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</p:txBody>
      </p:sp>
      <p:pic>
        <p:nvPicPr>
          <p:cNvPr id="1031" name="Picture 7" descr="po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16" y="2000240"/>
            <a:ext cx="2476500" cy="1847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Rettangolo 10"/>
          <p:cNvSpPr/>
          <p:nvPr/>
        </p:nvSpPr>
        <p:spPr>
          <a:xfrm>
            <a:off x="5786446" y="2143116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1200" b="1" dirty="0" smtClean="0"/>
              <a:t>Mela prussiana</a:t>
            </a:r>
          </a:p>
          <a:p>
            <a:r>
              <a:rPr lang="it-IT" sz="1200" b="1" dirty="0" smtClean="0"/>
              <a:t> di Faller Sovramonte Belluno </a:t>
            </a:r>
            <a:endParaRPr lang="en-ZW" sz="1200" b="1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28596" y="4429132"/>
            <a:ext cx="14077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Fagiolo di Lamon</a:t>
            </a:r>
            <a:endParaRPr kumimoji="0" lang="it-IT" sz="1200" b="1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</p:txBody>
      </p:sp>
      <p:pic>
        <p:nvPicPr>
          <p:cNvPr id="1033" name="Picture 9" descr="fagiol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4857760"/>
            <a:ext cx="2514600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3214678" y="485776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(BL)   IGP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75% produzione</a:t>
            </a:r>
            <a:endParaRPr kumimoji="0" lang="it-IT" sz="1200" b="1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4929190" y="4429132"/>
            <a:ext cx="140615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Fagiolo Semenza</a:t>
            </a:r>
            <a:endParaRPr kumimoji="0" lang="it-IT" sz="1200" b="1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</p:txBody>
      </p:sp>
      <p:pic>
        <p:nvPicPr>
          <p:cNvPr id="1038" name="Picture 14" descr="fagiolo semenz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628" y="4714884"/>
            <a:ext cx="2581275" cy="17716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advTm="7270">
    <p:randomBa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2000" dirty="0" smtClean="0">
                <a:latin typeface="Bauhaus 93" pitchFamily="82" charset="0"/>
              </a:rPr>
              <a:t>Prosecco fermo			prosecco/spumante 	</a:t>
            </a:r>
            <a:endParaRPr lang="it-IT" sz="2000" dirty="0">
              <a:latin typeface="Bauhaus 93" pitchFamily="82" charset="0"/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428596" y="1500174"/>
            <a:ext cx="650049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_ Ha una sola fermentazione			_con le bollicine:</a:t>
            </a:r>
            <a:endParaRPr kumimoji="0" lang="it-IT" sz="1200" b="1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_ Temperatura di servizio 11°C		</a:t>
            </a:r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  <a:ea typeface="Times New Roman" pitchFamily="18" charset="0"/>
                <a:cs typeface="Arial" pitchFamily="34" charset="0"/>
              </a:rPr>
              <a:t>  	_</a:t>
            </a: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ha due fermentazioni.</a:t>
            </a:r>
            <a:endParaRPr kumimoji="0" lang="it-IT" sz="1200" b="1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_ Cantina: San Martino</a:t>
            </a:r>
            <a:endParaRPr kumimoji="0" lang="it-IT" sz="1200" b="1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</p:txBody>
      </p:sp>
      <p:pic>
        <p:nvPicPr>
          <p:cNvPr id="30722" name="Picture 2" descr="prosecc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631806">
            <a:off x="3100053" y="677989"/>
            <a:ext cx="1109051" cy="24168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723" name="Picture 3" descr="spu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180370">
            <a:off x="5298494" y="2155230"/>
            <a:ext cx="1627347" cy="162734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itolo 1"/>
          <p:cNvSpPr txBox="1">
            <a:spLocks/>
          </p:cNvSpPr>
          <p:nvPr/>
        </p:nvSpPr>
        <p:spPr>
          <a:xfrm>
            <a:off x="214282" y="3786190"/>
            <a:ext cx="2786082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0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Bauhaus 93" pitchFamily="82" charset="0"/>
                <a:ea typeface="+mj-ea"/>
                <a:cs typeface="+mj-cs"/>
              </a:rPr>
              <a:t>Sigle classificazione prodotti agricoli</a:t>
            </a:r>
            <a:r>
              <a:rPr kumimoji="0" lang="it-IT" sz="20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Bauhaus 93" pitchFamily="82" charset="0"/>
                <a:ea typeface="+mj-ea"/>
                <a:cs typeface="+mj-cs"/>
              </a:rPr>
              <a:t>				</a:t>
            </a:r>
            <a:endParaRPr kumimoji="0" lang="it-IT" sz="20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Bauhaus 93" pitchFamily="82" charset="0"/>
              <a:ea typeface="+mj-ea"/>
              <a:cs typeface="+mj-cs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214282" y="457200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IGT 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= </a:t>
            </a: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I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ndicazione </a:t>
            </a: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G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eografica </a:t>
            </a: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T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ipica (vino)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haroni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IGP = I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ndicazione </a:t>
            </a: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G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eografica </a:t>
            </a: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P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rotetta (radicchio...)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haroni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DOP = D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enominazione </a:t>
            </a: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O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rigine </a:t>
            </a: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P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rotetta (vino)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haroni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 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haroni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DOC = D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enominazione </a:t>
            </a: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O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rigine</a:t>
            </a: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 C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ontrollata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haroni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DOCG = D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enominazione </a:t>
            </a: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O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rigine</a:t>
            </a: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 C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ontrollata e</a:t>
            </a:r>
            <a:r>
              <a:rPr kumimoji="0" lang="it-IT" sz="1200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 G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haroni" pitchFamily="2" charset="-79"/>
              </a:rPr>
              <a:t>arantita (Prosecco Superiore /dopo 5 anni)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haroni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214282" y="6119336"/>
            <a:ext cx="2771913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Biologico: senza OGM- senza pesticidi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Delmonte: multinazionale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Tm="10000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 smtClean="0">
                <a:latin typeface="Bauhaus 93" pitchFamily="82" charset="0"/>
              </a:rPr>
              <a:t>vinaigrette</a:t>
            </a:r>
            <a:endParaRPr lang="en-ZW" dirty="0">
              <a:latin typeface="Bauhaus 93" pitchFamily="82" charset="0"/>
            </a:endParaRPr>
          </a:p>
        </p:txBody>
      </p:sp>
      <p:pic>
        <p:nvPicPr>
          <p:cNvPr id="31745" name="Picture 1" descr="vinaigre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14744" y="1428736"/>
            <a:ext cx="1943100" cy="19431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Segnaposto contenuto 2"/>
          <p:cNvSpPr txBox="1">
            <a:spLocks/>
          </p:cNvSpPr>
          <p:nvPr/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endParaRPr kumimoji="0" lang="en-ZW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endParaRPr kumimoji="0" lang="en-ZW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endParaRPr kumimoji="0" lang="en-ZW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endParaRPr kumimoji="0" lang="en-ZW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egnaposto contenuto 2"/>
          <p:cNvSpPr txBox="1">
            <a:spLocks/>
          </p:cNvSpPr>
          <p:nvPr/>
        </p:nvSpPr>
        <p:spPr>
          <a:xfrm>
            <a:off x="500034" y="1714488"/>
            <a:ext cx="7239000" cy="4846320"/>
          </a:xfrm>
          <a:prstGeom prst="rect">
            <a:avLst/>
          </a:prstGeom>
        </p:spPr>
        <p:txBody>
          <a:bodyPr/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Un cucchiaio di senape (facoltativo)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it-IT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 cucchiaio di sale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Pepe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Olio con frusta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tabLst/>
              <a:defRPr/>
            </a:pPr>
            <a:r>
              <a:rPr kumimoji="0" lang="it-IT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Aceto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endParaRPr kumimoji="0" lang="en-ZW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endParaRPr kumimoji="0" lang="en-ZW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tabLst/>
              <a:defRPr/>
            </a:pPr>
            <a:endParaRPr kumimoji="0" lang="en-ZW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 rot="10800000" flipV="1">
            <a:off x="428596" y="3429000"/>
            <a:ext cx="7242048" cy="684806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38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Bauhaus 93" pitchFamily="82" charset="0"/>
                <a:ea typeface="+mj-ea"/>
                <a:cs typeface="+mj-cs"/>
              </a:rPr>
              <a:t>Moscato d’asti (DOP)</a:t>
            </a:r>
            <a:endParaRPr kumimoji="0" lang="it-IT" sz="3800" b="1" i="0" u="none" strike="noStrike" kern="1200" cap="all" spc="0" normalizeH="0" baseline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Bauhaus 93" pitchFamily="82" charset="0"/>
              <a:ea typeface="+mj-ea"/>
              <a:cs typeface="+mj-cs"/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285720" y="4429132"/>
            <a:ext cx="5505033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  <a:ea typeface="Times New Roman" pitchFamily="18" charset="0"/>
                <a:cs typeface="Arial" pitchFamily="34" charset="0"/>
              </a:rPr>
              <a:t>C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antina saracco 5%vol=5%ml alcol in 100ml di  prodotto gradi alcol;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Giallo paglierino riflessi  verdognoli; è consistente perché lascia gli archetti;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Intenso; persistente; sentor di muschio 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Non è un vino perché è inferiore a 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10%</a:t>
            </a:r>
            <a:r>
              <a:rPr kumimoji="0" lang="it-IT" sz="1200" b="0" i="0" u="none" strike="noStrike" cap="none" normalizeH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it-IT" sz="1200" b="0" i="0" u="none" strike="noStrike" cap="none" normalizeH="0" dirty="0" err="1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vol</a:t>
            </a:r>
            <a:r>
              <a:rPr kumimoji="0" lang="it-IT" sz="1200" b="0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C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a base di mosto.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Tannino,Sostanza 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della buccia che lega la bocca.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</p:txBody>
      </p:sp>
      <p:pic>
        <p:nvPicPr>
          <p:cNvPr id="31748" name="Picture 4" descr="imagesCA2JNH3J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4714884"/>
            <a:ext cx="1905000" cy="1809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advTm="11653">
    <p:wipe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21007896">
            <a:off x="598188" y="233048"/>
            <a:ext cx="7242048" cy="1251025"/>
          </a:xfrm>
        </p:spPr>
        <p:txBody>
          <a:bodyPr>
            <a:normAutofit/>
          </a:bodyPr>
          <a:lstStyle/>
          <a:p>
            <a:r>
              <a:rPr lang="en-ZW" sz="4000" dirty="0" smtClean="0">
                <a:latin typeface="Bauhaus 93" pitchFamily="82" charset="0"/>
              </a:rPr>
              <a:t>COCKTAIL</a:t>
            </a:r>
            <a:endParaRPr lang="en-ZW" sz="4000" dirty="0">
              <a:latin typeface="Bauhaus 93" pitchFamily="82" charset="0"/>
            </a:endParaRPr>
          </a:p>
        </p:txBody>
      </p:sp>
      <p:pic>
        <p:nvPicPr>
          <p:cNvPr id="32770" name="Picture 2" descr="pu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2786058"/>
            <a:ext cx="2466975" cy="1847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771" name="Picture 3" descr="G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725" y="849537"/>
            <a:ext cx="1993919" cy="26905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2772" name="Picture 4" descr="imagesCAK2PHY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4000504"/>
            <a:ext cx="1828800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5" descr="imagesCA01GPQ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00760" y="4143380"/>
            <a:ext cx="1495425" cy="1724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 advTm="6318">
    <p:comb dir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latin typeface="Bauhaus 93" pitchFamily="82" charset="0"/>
              </a:rPr>
              <a:t>Puffo blu</a:t>
            </a:r>
            <a:endParaRPr lang="it-IT" dirty="0">
              <a:latin typeface="Bauhaus 93" pitchFamily="82" charset="0"/>
            </a:endParaRPr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428596" y="1550717"/>
            <a:ext cx="2167581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Miscela di due o più bevande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Latte fresco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Curacao 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it-IT" sz="1200" dirty="0" err="1" smtClean="0"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  <a:t>Ice</a:t>
            </a:r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  <a:t>,mixer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714348" y="3429000"/>
            <a:ext cx="7242048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3800" b="1" cap="all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latin typeface="Bauhaus 93" pitchFamily="82" charset="0"/>
                <a:ea typeface="+mj-ea"/>
                <a:cs typeface="+mj-cs"/>
              </a:rPr>
              <a:t>americano</a:t>
            </a:r>
            <a:endParaRPr kumimoji="0" lang="it-IT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Bauhaus 93" pitchFamily="82" charset="0"/>
              <a:ea typeface="+mj-ea"/>
              <a:cs typeface="+mj-cs"/>
            </a:endParaRP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285720" y="4786322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914400" algn="l"/>
              </a:tabLst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ghiaccio, dirett. </a:t>
            </a:r>
            <a:r>
              <a:rPr kumimoji="0" lang="it-IT" sz="1200" b="0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Tumbler</a:t>
            </a:r>
            <a:r>
              <a:rPr kumimoji="0" lang="it-IT" sz="1200" b="0" i="0" u="none" strike="noStrike" cap="none" normalizeH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 medio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914400" algn="l"/>
              </a:tabLst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scorza limone o arancia 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914400" algn="l"/>
              </a:tabLst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40 ml bitter campari 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914400" algn="l"/>
              </a:tabLst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40 ml martini rosso 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914400" algn="l"/>
              </a:tabLst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40 sel (t) z 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914400" algn="l"/>
              </a:tabLst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seltz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</p:txBody>
      </p:sp>
      <p:pic>
        <p:nvPicPr>
          <p:cNvPr id="7" name="Picture 3" descr="G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3857628"/>
            <a:ext cx="1285883" cy="17351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advTm="6319">
    <p:split orient="vert"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W" dirty="0" smtClean="0">
                <a:latin typeface="Bauhaus 93" pitchFamily="82" charset="0"/>
              </a:rPr>
              <a:t>LEZIONI DEL :</a:t>
            </a:r>
            <a:endParaRPr lang="en-ZW" dirty="0">
              <a:latin typeface="Bauhaus 93" pitchFamily="82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mtClean="0"/>
              <a:t>19/02/11</a:t>
            </a:r>
          </a:p>
          <a:p>
            <a:r>
              <a:rPr lang="it-IT" smtClean="0"/>
              <a:t>26/02/11</a:t>
            </a:r>
          </a:p>
          <a:p>
            <a:r>
              <a:rPr lang="it-IT" smtClean="0"/>
              <a:t>05/03/11</a:t>
            </a:r>
          </a:p>
          <a:p>
            <a:r>
              <a:rPr lang="it-IT" smtClean="0"/>
              <a:t>26/03/11</a:t>
            </a:r>
          </a:p>
          <a:p>
            <a:pPr>
              <a:buNone/>
            </a:pPr>
            <a:endParaRPr lang="it-IT" smtClean="0"/>
          </a:p>
          <a:p>
            <a:pPr>
              <a:buNone/>
            </a:pPr>
            <a:endParaRPr lang="it-IT" smtClean="0"/>
          </a:p>
          <a:p>
            <a:endParaRPr lang="it-IT"/>
          </a:p>
        </p:txBody>
      </p:sp>
      <p:pic>
        <p:nvPicPr>
          <p:cNvPr id="1026" name="Picture 2" descr="coffe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571480"/>
            <a:ext cx="221932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vbcgkj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2000240"/>
            <a:ext cx="1595438" cy="159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cocktai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628" y="4000504"/>
            <a:ext cx="2276475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imagesCAK2PHYM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28860" y="3857628"/>
            <a:ext cx="1828800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 descr="imagesCAYGLWDO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4348" y="4429132"/>
            <a:ext cx="21526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4305"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14348" y="3500438"/>
            <a:ext cx="7242048" cy="1143000"/>
          </a:xfrm>
        </p:spPr>
        <p:txBody>
          <a:bodyPr/>
          <a:lstStyle/>
          <a:p>
            <a:r>
              <a:rPr lang="en-ZW" dirty="0" smtClean="0"/>
              <a:t>Ananas sparkling</a:t>
            </a:r>
            <a:endParaRPr lang="en-ZW" dirty="0"/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642910" y="4929198"/>
            <a:ext cx="355257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succo d’ananas 2/3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ghiaccio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prosecco 1/3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nel flute con </a:t>
            </a:r>
            <a:r>
              <a:rPr kumimoji="0" lang="it-IT" sz="1200" b="0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crusTa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o guarnizione con l’ananas 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</p:txBody>
      </p:sp>
      <p:pic>
        <p:nvPicPr>
          <p:cNvPr id="4" name="Picture 5" descr="imagesCA01GPQ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98" y="4143380"/>
            <a:ext cx="1495425" cy="1724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itolo 1"/>
          <p:cNvSpPr txBox="1">
            <a:spLocks/>
          </p:cNvSpPr>
          <p:nvPr/>
        </p:nvSpPr>
        <p:spPr>
          <a:xfrm>
            <a:off x="1000100" y="714356"/>
            <a:ext cx="7242048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3800" b="1" i="0" u="none" strike="noStrike" kern="1200" cap="all" spc="0" normalizeH="0" baseline="0" noProof="0" dirty="0" err="1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Bauhaus 93" pitchFamily="82" charset="0"/>
                <a:ea typeface="+mj-ea"/>
                <a:cs typeface="+mj-cs"/>
              </a:rPr>
              <a:t>Negroni</a:t>
            </a:r>
            <a:r>
              <a:rPr kumimoji="0" lang="it-IT" sz="3800" b="1" i="0" u="none" strike="noStrike" kern="1200" cap="all" spc="0" normalizeH="0" baseline="0" noProof="0" dirty="0" smtClean="0">
                <a:ln w="500">
                  <a:solidFill>
                    <a:schemeClr val="tx2">
                      <a:shade val="20000"/>
                      <a:satMod val="120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  <a:uLnTx/>
                <a:uFillTx/>
                <a:latin typeface="Bauhaus 93" pitchFamily="82" charset="0"/>
                <a:ea typeface="+mj-ea"/>
                <a:cs typeface="+mj-cs"/>
              </a:rPr>
              <a:t> </a:t>
            </a:r>
            <a:endParaRPr kumimoji="0" lang="it-IT" sz="3800" b="1" i="0" u="none" strike="noStrike" kern="1200" cap="all" spc="0" normalizeH="0" baseline="0" noProof="0" dirty="0" smtClean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Bauhaus 93" pitchFamily="82" charset="0"/>
              <a:ea typeface="+mj-ea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3800" b="1" i="0" u="none" strike="noStrike" kern="1200" cap="all" spc="0" normalizeH="0" baseline="0" noProof="0" dirty="0">
              <a:ln w="500">
                <a:solidFill>
                  <a:schemeClr val="tx2">
                    <a:shade val="20000"/>
                    <a:satMod val="120000"/>
                  </a:schemeClr>
                </a:solidFill>
              </a:ln>
              <a:gradFill>
                <a:gsLst>
                  <a:gs pos="0">
                    <a:schemeClr val="accent4">
                      <a:tint val="13000"/>
                    </a:schemeClr>
                  </a:gs>
                  <a:gs pos="10000">
                    <a:schemeClr val="accent4">
                      <a:tint val="20000"/>
                    </a:schemeClr>
                  </a:gs>
                  <a:gs pos="49000">
                    <a:schemeClr val="accent4">
                      <a:tint val="70000"/>
                    </a:schemeClr>
                  </a:gs>
                  <a:gs pos="50000">
                    <a:schemeClr val="accent4">
                      <a:tint val="97000"/>
                    </a:schemeClr>
                  </a:gs>
                  <a:gs pos="100000">
                    <a:schemeClr val="accent4">
                      <a:tint val="20000"/>
                    </a:schemeClr>
                  </a:gs>
                </a:gsLst>
                <a:lin ang="5400000" scaled="1"/>
              </a:gradFill>
              <a:effectLst/>
              <a:uLnTx/>
              <a:uFillTx/>
              <a:latin typeface="Bauhaus 93" pitchFamily="82" charset="0"/>
              <a:ea typeface="+mj-ea"/>
              <a:cs typeface="+mj-c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-857288" y="1479279"/>
            <a:ext cx="4416787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40 ml gin 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40 ml BITTER CAMPARI 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"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40 ml VERMOUTH ROSSO </a:t>
            </a:r>
            <a:r>
              <a:rPr kumimoji="0" lang="it-IT" sz="1200" b="1" i="0" u="sng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MARTINI</a:t>
            </a:r>
          </a:p>
          <a:p>
            <a:pPr lvl="4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Wingdings" pitchFamily="2" charset="2"/>
              <a:buChar char=""/>
            </a:pPr>
            <a:r>
              <a:rPr lang="it-IT" sz="1200" dirty="0" err="1" smtClean="0">
                <a:solidFill>
                  <a:schemeClr val="bg2">
                    <a:lumMod val="50000"/>
                  </a:schemeClr>
                </a:solidFill>
                <a:cs typeface="Arial" pitchFamily="34" charset="0"/>
              </a:rPr>
              <a:t>predinner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4" descr="imagesCAK2PHY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642918"/>
            <a:ext cx="1571636" cy="203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sellaDiTesto 7"/>
          <p:cNvSpPr txBox="1"/>
          <p:nvPr/>
        </p:nvSpPr>
        <p:spPr>
          <a:xfrm rot="3747958">
            <a:off x="8071994" y="4237664"/>
            <a:ext cx="1242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b="1" dirty="0" smtClean="0">
                <a:solidFill>
                  <a:schemeClr val="bg1"/>
                </a:solidFill>
              </a:rPr>
              <a:t>29/03/11</a:t>
            </a:r>
            <a:endParaRPr lang="en-ZW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Tm="7691">
    <p:split orient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0"/>
            <a:ext cx="7242048" cy="1143000"/>
          </a:xfrm>
        </p:spPr>
        <p:txBody>
          <a:bodyPr>
            <a:normAutofit/>
          </a:bodyPr>
          <a:lstStyle/>
          <a:p>
            <a:pPr algn="ctr"/>
            <a:r>
              <a:rPr lang="en-ZW" sz="4000" dirty="0" smtClean="0">
                <a:latin typeface="Bauhaus 93" pitchFamily="82" charset="0"/>
              </a:rPr>
              <a:t>birra</a:t>
            </a:r>
            <a:endParaRPr lang="en-ZW" sz="4000" dirty="0">
              <a:latin typeface="Bauhaus 93" pitchFamily="82" charset="0"/>
            </a:endParaRPr>
          </a:p>
        </p:txBody>
      </p:sp>
      <p:pic>
        <p:nvPicPr>
          <p:cNvPr id="35842" name="Picture 2" descr="Birra-679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85860"/>
            <a:ext cx="5429288" cy="50566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Rettangolo 3"/>
          <p:cNvSpPr/>
          <p:nvPr/>
        </p:nvSpPr>
        <p:spPr>
          <a:xfrm>
            <a:off x="5429256" y="1500174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La birra non ha gradazione alcolica</a:t>
            </a:r>
          </a:p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 ma DENSIMETRICA.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5429256" y="1836470"/>
            <a:ext cx="28584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È una bevanda alcolica , dai 4 ai14°C.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Dai Saccaromiceti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Plato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it-IT" sz="1200" b="0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platone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)</a:t>
            </a:r>
            <a:r>
              <a:rPr kumimoji="0" lang="it-IT" sz="1200" b="0" i="0" u="none" strike="noStrike" cap="none" normalizeH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 o gradi </a:t>
            </a:r>
            <a:r>
              <a:rPr kumimoji="0" lang="it-IT" sz="1200" b="0" i="0" u="none" strike="noStrike" cap="none" normalizeH="0" dirty="0" err="1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saccarometrici</a:t>
            </a:r>
            <a:r>
              <a:rPr kumimoji="0" lang="it-IT" sz="1200" b="0" i="0" u="none" strike="noStrike" cap="none" normalizeH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: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quantità zuccheri prima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della fermentazione.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Gradi alcolici 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4Ml 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su 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100 ml.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Acqua(di sorgiva/sorgente):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 è fondamentale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</p:txBody>
      </p:sp>
      <p:pic>
        <p:nvPicPr>
          <p:cNvPr id="35844" name="Picture 4" descr="imagesCAYGLWD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3500438"/>
            <a:ext cx="2152650" cy="1714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Rettangolo 6"/>
          <p:cNvSpPr/>
          <p:nvPr/>
        </p:nvSpPr>
        <p:spPr>
          <a:xfrm>
            <a:off x="5286380" y="514351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LU" sz="1200" dirty="0" smtClean="0">
                <a:solidFill>
                  <a:schemeClr val="bg2">
                    <a:lumMod val="50000"/>
                  </a:schemeClr>
                </a:solidFill>
              </a:rPr>
              <a:t>Weizen  detta </a:t>
            </a:r>
            <a:r>
              <a:rPr lang="de-LU" sz="1200" dirty="0" err="1" smtClean="0">
                <a:solidFill>
                  <a:schemeClr val="bg2">
                    <a:lumMod val="50000"/>
                  </a:schemeClr>
                </a:solidFill>
              </a:rPr>
              <a:t>anche</a:t>
            </a:r>
            <a:r>
              <a:rPr lang="de-LU" sz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de-LU" sz="1200" dirty="0" err="1" smtClean="0">
                <a:solidFill>
                  <a:schemeClr val="bg2">
                    <a:lumMod val="50000"/>
                  </a:schemeClr>
                </a:solidFill>
              </a:rPr>
              <a:t>Wveiss</a:t>
            </a:r>
            <a:r>
              <a:rPr lang="de-LU" sz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de-LU" sz="1200" dirty="0" smtClean="0">
                <a:solidFill>
                  <a:schemeClr val="bg2">
                    <a:lumMod val="50000"/>
                  </a:schemeClr>
                </a:solidFill>
              </a:rPr>
              <a:t>o </a:t>
            </a:r>
            <a:r>
              <a:rPr lang="de-LU" sz="1200" dirty="0" err="1" smtClean="0">
                <a:solidFill>
                  <a:schemeClr val="bg2">
                    <a:lumMod val="50000"/>
                  </a:schemeClr>
                </a:solidFill>
              </a:rPr>
              <a:t>blanche</a:t>
            </a:r>
            <a:r>
              <a:rPr lang="de-LU" sz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endParaRPr lang="de-LU" sz="12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de-LU" sz="1200" dirty="0" smtClean="0">
                <a:solidFill>
                  <a:schemeClr val="bg2">
                    <a:lumMod val="50000"/>
                  </a:schemeClr>
                </a:solidFill>
              </a:rPr>
              <a:t>= </a:t>
            </a:r>
            <a:r>
              <a:rPr lang="de-LU" sz="1200" dirty="0" err="1" smtClean="0">
                <a:solidFill>
                  <a:schemeClr val="bg2">
                    <a:lumMod val="50000"/>
                  </a:schemeClr>
                </a:solidFill>
              </a:rPr>
              <a:t>birra</a:t>
            </a:r>
            <a:r>
              <a:rPr lang="de-LU" sz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de-LU" sz="1200" dirty="0" err="1" smtClean="0">
                <a:solidFill>
                  <a:schemeClr val="bg2">
                    <a:lumMod val="50000"/>
                  </a:schemeClr>
                </a:solidFill>
              </a:rPr>
              <a:t>tedesca</a:t>
            </a:r>
            <a:r>
              <a:rPr lang="de-LU" sz="1200" dirty="0" smtClean="0">
                <a:solidFill>
                  <a:schemeClr val="bg2">
                    <a:lumMod val="50000"/>
                  </a:schemeClr>
                </a:solidFill>
              </a:rPr>
              <a:t> di </a:t>
            </a:r>
            <a:r>
              <a:rPr lang="de-LU" sz="1200" dirty="0" err="1" smtClean="0">
                <a:solidFill>
                  <a:schemeClr val="bg2">
                    <a:lumMod val="50000"/>
                  </a:schemeClr>
                </a:solidFill>
              </a:rPr>
              <a:t>grano</a:t>
            </a:r>
            <a:endParaRPr lang="de-LU" sz="1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advTm="15678">
    <p:strips dir="l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20829204">
            <a:off x="465026" y="219271"/>
            <a:ext cx="7242048" cy="1143000"/>
          </a:xfrm>
        </p:spPr>
        <p:txBody>
          <a:bodyPr>
            <a:normAutofit/>
          </a:bodyPr>
          <a:lstStyle/>
          <a:p>
            <a:r>
              <a:rPr lang="en-ZW" sz="3200" dirty="0" smtClean="0">
                <a:latin typeface="Bauhaus 93" pitchFamily="82" charset="0"/>
              </a:rPr>
              <a:t>MALTO D’ORZO</a:t>
            </a:r>
            <a:endParaRPr lang="en-ZW" sz="3200" dirty="0">
              <a:latin typeface="Bauhaus 93" pitchFamily="82" charset="0"/>
            </a:endParaRPr>
          </a:p>
        </p:txBody>
      </p:sp>
      <p:pic>
        <p:nvPicPr>
          <p:cNvPr id="36866" name="Picture 2" descr="Birra-680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424775">
            <a:off x="100993" y="2319356"/>
            <a:ext cx="4217782" cy="40719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4429124" y="1285860"/>
            <a:ext cx="137249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Malto d’orzo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Orzo 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germogliato</a:t>
            </a:r>
            <a:endParaRPr kumimoji="0" lang="it-IT" sz="1200" b="0" i="0" u="none" strike="noStrike" cap="none" normalizeH="0" baseline="0" dirty="0" smtClean="0">
              <a:ln>
                <a:noFill/>
              </a:ln>
              <a:solidFill>
                <a:schemeClr val="bg2">
                  <a:lumMod val="50000"/>
                </a:schemeClr>
              </a:solidFill>
              <a:effectLst/>
              <a:cs typeface="Arial" pitchFamily="34" charset="0"/>
            </a:endParaRP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4357686" y="1899154"/>
            <a:ext cx="7643866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Malto = Sostanza ottenuta tramite la macerazione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in acqua e la conseguente germinazione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dei chicchi di granaglie, in particolare dell'orzo.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L'enzima diastasi, sviluppato durante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la germinazione, causa l'idrolisi dell'amido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in maltosio.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 Il malto, ottenuto tramite essiccazione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e torrefazione, è utilizzato nella produzione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 della birra e nella distillazione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di bevande alcoliche. Ha un elevato contenuto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di proteine e carboidrati ed è usato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per aumentare il valore nutritivo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delle bevande.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Lievito</a:t>
            </a:r>
            <a:r>
              <a:rPr kumimoji="0" lang="it-IT" sz="1200" b="0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=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 saccaromicete presente nei fusti dei cereali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Saccaromiceti mangiano ,lo zucchero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maltosio  e producono 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alcol etilico e CO2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Tm="9547">
    <p:strips dir="r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20721641">
            <a:off x="385868" y="-103790"/>
            <a:ext cx="7242048" cy="1157442"/>
          </a:xfrm>
        </p:spPr>
        <p:txBody>
          <a:bodyPr>
            <a:normAutofit/>
          </a:bodyPr>
          <a:lstStyle/>
          <a:p>
            <a:r>
              <a:rPr lang="en-ZW" sz="3200" dirty="0" smtClean="0">
                <a:latin typeface="Bauhaus 93" pitchFamily="82" charset="0"/>
              </a:rPr>
              <a:t>LUPPOLO O BRUSCANDOLO</a:t>
            </a:r>
            <a:endParaRPr lang="en-ZW" sz="3200" dirty="0">
              <a:latin typeface="Bauhaus 93" pitchFamily="82" charset="0"/>
            </a:endParaRPr>
          </a:p>
        </p:txBody>
      </p:sp>
      <p:pic>
        <p:nvPicPr>
          <p:cNvPr id="37890" name="Picture 2" descr="Birra-681_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2000240"/>
            <a:ext cx="3279771" cy="4633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5072066" y="2143116"/>
            <a:ext cx="2928958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Il luppolo ha fusti tenaci e foglie cuoriformi, munite di un numero di lobi compreso fra 3 e 7. I fiori maschili e femminili sono entrambi piccoli e portati su piante separate (</a:t>
            </a:r>
            <a:r>
              <a:rPr kumimoji="0" lang="it-IT" sz="1200" b="0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dioicismo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); quelli maschili sono riuniti in infiorescenze a pannocchie pendule, mentre quelli femminili sono localizzati a coppie nell'ascella delle brattee; nel loro insieme queste ultime formano infiorescenze ad </a:t>
            </a:r>
            <a:r>
              <a:rPr kumimoji="0" lang="it-IT" sz="1200" b="0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amento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 di forma conica, cosparse di ghiandole gialle; queste ultime secernono un composto amaro e resinoso conosciuto come </a:t>
            </a:r>
            <a:r>
              <a:rPr kumimoji="0" lang="it-IT" sz="1200" b="0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luppolina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 e utilizzato come sedativo.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advTm="11980">
    <p:diamond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0034" y="2714620"/>
            <a:ext cx="7242048" cy="1143000"/>
          </a:xfrm>
        </p:spPr>
        <p:txBody>
          <a:bodyPr>
            <a:normAutofit/>
          </a:bodyPr>
          <a:lstStyle/>
          <a:p>
            <a:pPr algn="ctr"/>
            <a:r>
              <a:rPr lang="en-ZW" sz="4800" smtClean="0">
                <a:latin typeface="Bauhaus 93" pitchFamily="82" charset="0"/>
              </a:rPr>
              <a:t>The </a:t>
            </a:r>
            <a:r>
              <a:rPr lang="en-ZW" sz="4800" smtClean="0">
                <a:latin typeface="Bauhaus 93" pitchFamily="82" charset="0"/>
              </a:rPr>
              <a:t>end</a:t>
            </a:r>
            <a:endParaRPr lang="en-ZW" sz="4800" dirty="0">
              <a:latin typeface="Bauhaus 93" pitchFamily="82" charset="0"/>
            </a:endParaRPr>
          </a:p>
        </p:txBody>
      </p:sp>
      <p:pic>
        <p:nvPicPr>
          <p:cNvPr id="3" name="Picture 2" descr="coffe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85728"/>
            <a:ext cx="2219325" cy="2057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Picture 2" descr="Birra-680_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1424775">
            <a:off x="264190" y="2837847"/>
            <a:ext cx="2084312" cy="20122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4" descr="imagesCAK2PHY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14612" y="214290"/>
            <a:ext cx="1571636" cy="203821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2" descr="pu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94161">
            <a:off x="931673" y="4908112"/>
            <a:ext cx="2466975" cy="18478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radicchio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57554" y="4714884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" descr="imagesCAYGLWDO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rot="21190620">
            <a:off x="4951973" y="336089"/>
            <a:ext cx="21526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" descr="buffet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 rot="21247434">
            <a:off x="5436241" y="2328501"/>
            <a:ext cx="2310731" cy="16506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3" descr="vbcgkj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072198" y="4714884"/>
            <a:ext cx="1595438" cy="159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asellaDiTesto 10"/>
          <p:cNvSpPr txBox="1"/>
          <p:nvPr/>
        </p:nvSpPr>
        <p:spPr>
          <a:xfrm>
            <a:off x="8358182" y="214290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3200" b="1" dirty="0" smtClean="0">
                <a:solidFill>
                  <a:schemeClr val="bg1"/>
                </a:solidFill>
                <a:latin typeface="Bauhaus 93" pitchFamily="82" charset="0"/>
              </a:rPr>
              <a:t>5</a:t>
            </a:r>
            <a:endParaRPr lang="en-ZW" sz="3200" b="1" dirty="0">
              <a:solidFill>
                <a:schemeClr val="bg1"/>
              </a:solidFill>
              <a:latin typeface="Bauhaus 93" pitchFamily="82" charset="0"/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8501090" y="4714884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3200" b="1" dirty="0" smtClean="0">
                <a:solidFill>
                  <a:schemeClr val="bg1"/>
                </a:solidFill>
                <a:latin typeface="Bauhaus 93" pitchFamily="82" charset="0"/>
              </a:rPr>
              <a:t>O</a:t>
            </a:r>
            <a:endParaRPr lang="en-ZW" sz="3200" b="1" dirty="0">
              <a:solidFill>
                <a:schemeClr val="bg1"/>
              </a:solidFill>
              <a:latin typeface="Bauhaus 93" pitchFamily="82" charset="0"/>
            </a:endParaRPr>
          </a:p>
        </p:txBody>
      </p:sp>
      <p:sp>
        <p:nvSpPr>
          <p:cNvPr id="13" name="CasellaDiTesto 12"/>
          <p:cNvSpPr txBox="1"/>
          <p:nvPr/>
        </p:nvSpPr>
        <p:spPr>
          <a:xfrm>
            <a:off x="8572528" y="1785926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3200" b="1" dirty="0" smtClean="0">
                <a:solidFill>
                  <a:schemeClr val="bg1"/>
                </a:solidFill>
                <a:latin typeface="Bauhaus 93" pitchFamily="82" charset="0"/>
              </a:rPr>
              <a:t>U</a:t>
            </a:r>
            <a:endParaRPr lang="en-ZW" sz="3200" b="1" dirty="0">
              <a:solidFill>
                <a:schemeClr val="bg1"/>
              </a:solidFill>
              <a:latin typeface="Bauhaus 93" pitchFamily="82" charset="0"/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8358182" y="2285992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3200" b="1" dirty="0" smtClean="0">
                <a:solidFill>
                  <a:schemeClr val="bg1"/>
                </a:solidFill>
                <a:latin typeface="Bauhaus 93" pitchFamily="82" charset="0"/>
              </a:rPr>
              <a:t>A</a:t>
            </a:r>
            <a:endParaRPr lang="en-ZW" sz="3200" b="1" dirty="0">
              <a:solidFill>
                <a:schemeClr val="bg1"/>
              </a:solidFill>
              <a:latin typeface="Bauhaus 93" pitchFamily="82" charset="0"/>
            </a:endParaRPr>
          </a:p>
        </p:txBody>
      </p:sp>
      <p:sp>
        <p:nvSpPr>
          <p:cNvPr id="15" name="CasellaDiTesto 14"/>
          <p:cNvSpPr txBox="1"/>
          <p:nvPr/>
        </p:nvSpPr>
        <p:spPr>
          <a:xfrm>
            <a:off x="8572528" y="2857496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3200" b="1" dirty="0" smtClean="0">
                <a:solidFill>
                  <a:schemeClr val="bg1"/>
                </a:solidFill>
                <a:latin typeface="Bauhaus 93" pitchFamily="82" charset="0"/>
              </a:rPr>
              <a:t>D</a:t>
            </a:r>
            <a:endParaRPr lang="en-ZW" sz="3200" b="1" dirty="0">
              <a:solidFill>
                <a:schemeClr val="bg1"/>
              </a:solidFill>
              <a:latin typeface="Bauhaus 93" pitchFamily="82" charset="0"/>
            </a:endParaRPr>
          </a:p>
        </p:txBody>
      </p:sp>
      <p:sp>
        <p:nvSpPr>
          <p:cNvPr id="16" name="CasellaDiTesto 15"/>
          <p:cNvSpPr txBox="1"/>
          <p:nvPr/>
        </p:nvSpPr>
        <p:spPr>
          <a:xfrm>
            <a:off x="8358182" y="3357562"/>
            <a:ext cx="7858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3200" b="1" dirty="0" smtClean="0">
                <a:solidFill>
                  <a:schemeClr val="bg1"/>
                </a:solidFill>
                <a:latin typeface="Bauhaus 93" pitchFamily="82" charset="0"/>
              </a:rPr>
              <a:t>E</a:t>
            </a:r>
            <a:endParaRPr lang="en-ZW" sz="3200" b="1" dirty="0">
              <a:solidFill>
                <a:schemeClr val="bg1"/>
              </a:solidFill>
              <a:latin typeface="Bauhaus 93" pitchFamily="82" charset="0"/>
            </a:endParaRPr>
          </a:p>
        </p:txBody>
      </p:sp>
      <p:sp>
        <p:nvSpPr>
          <p:cNvPr id="17" name="CasellaDiTesto 16"/>
          <p:cNvSpPr txBox="1"/>
          <p:nvPr/>
        </p:nvSpPr>
        <p:spPr>
          <a:xfrm>
            <a:off x="8643966" y="3786191"/>
            <a:ext cx="8929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3200" b="1" dirty="0" smtClean="0">
                <a:solidFill>
                  <a:schemeClr val="bg1"/>
                </a:solidFill>
                <a:latin typeface="Bauhaus 93" pitchFamily="82" charset="0"/>
              </a:rPr>
              <a:t>R</a:t>
            </a:r>
            <a:endParaRPr lang="en-ZW" sz="3200" b="1" dirty="0">
              <a:solidFill>
                <a:schemeClr val="bg1"/>
              </a:solidFill>
              <a:latin typeface="Bauhaus 93" pitchFamily="82" charset="0"/>
            </a:endParaRPr>
          </a:p>
        </p:txBody>
      </p:sp>
      <p:sp>
        <p:nvSpPr>
          <p:cNvPr id="19" name="CasellaDiTesto 18"/>
          <p:cNvSpPr txBox="1"/>
          <p:nvPr/>
        </p:nvSpPr>
        <p:spPr>
          <a:xfrm>
            <a:off x="8358182" y="4286256"/>
            <a:ext cx="785818" cy="594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3200" b="1" dirty="0" smtClean="0">
                <a:solidFill>
                  <a:schemeClr val="bg1"/>
                </a:solidFill>
                <a:latin typeface="Bauhaus 93" pitchFamily="82" charset="0"/>
              </a:rPr>
              <a:t>N</a:t>
            </a:r>
            <a:endParaRPr lang="en-ZW" sz="3200" b="1" dirty="0">
              <a:solidFill>
                <a:schemeClr val="bg1"/>
              </a:solidFill>
              <a:latin typeface="Bauhaus 93" pitchFamily="82" charset="0"/>
            </a:endParaRPr>
          </a:p>
        </p:txBody>
      </p:sp>
      <p:sp>
        <p:nvSpPr>
          <p:cNvPr id="21" name="CasellaDiTesto 20"/>
          <p:cNvSpPr txBox="1"/>
          <p:nvPr/>
        </p:nvSpPr>
        <p:spPr>
          <a:xfrm>
            <a:off x="8286776" y="1285860"/>
            <a:ext cx="8572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3200" b="1" dirty="0" smtClean="0">
                <a:solidFill>
                  <a:schemeClr val="bg1"/>
                </a:solidFill>
                <a:latin typeface="Bauhaus 93" pitchFamily="82" charset="0"/>
              </a:rPr>
              <a:t>Q</a:t>
            </a:r>
            <a:endParaRPr lang="en-ZW" sz="3200" b="1" dirty="0">
              <a:solidFill>
                <a:schemeClr val="bg1"/>
              </a:solidFill>
              <a:latin typeface="Bauhaus 93" pitchFamily="82" charset="0"/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8286776" y="6286520"/>
            <a:ext cx="64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W" dirty="0" smtClean="0"/>
              <a:t>FINE</a:t>
            </a:r>
            <a:endParaRPr lang="en-ZW" dirty="0"/>
          </a:p>
        </p:txBody>
      </p:sp>
    </p:spTree>
  </p:cSld>
  <p:clrMapOvr>
    <a:masterClrMapping/>
  </p:clrMapOvr>
  <p:transition advTm="3354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ZW" dirty="0" smtClean="0">
                <a:latin typeface="Bauhaus 93" pitchFamily="82" charset="0"/>
              </a:rPr>
              <a:t>CABERNET</a:t>
            </a:r>
            <a:r>
              <a:rPr lang="en-ZW" dirty="0" smtClean="0"/>
              <a:t/>
            </a:r>
            <a:br>
              <a:rPr lang="en-ZW" dirty="0" smtClean="0"/>
            </a:br>
            <a:endParaRPr lang="en-ZW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285720" y="1000108"/>
            <a:ext cx="31758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it-IT" dirty="0" smtClean="0">
                <a:solidFill>
                  <a:schemeClr val="bg2">
                    <a:lumMod val="50000"/>
                  </a:schemeClr>
                </a:solidFill>
                <a:latin typeface="Bauhaus 93" pitchFamily="82" charset="0"/>
              </a:rPr>
              <a:t>ANALISI SENSORIALE DEL VINO</a:t>
            </a:r>
          </a:p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endParaRPr lang="en-ZW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357158" y="1357298"/>
            <a:ext cx="1282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  <a:cs typeface="Andalus" pitchFamily="18" charset="-78"/>
              </a:rPr>
              <a:t>DEGUSTATORE</a:t>
            </a:r>
            <a:r>
              <a:rPr lang="it-IT" dirty="0" smtClean="0">
                <a:cs typeface="Andalus" pitchFamily="18" charset="-78"/>
              </a:rPr>
              <a:t>:</a:t>
            </a:r>
            <a:endParaRPr lang="en-ZW" dirty="0">
              <a:cs typeface="Andalus" pitchFamily="18" charset="-78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1571604" y="1428736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Elena Vesca Segat e classe 2G 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357158" y="1714488"/>
            <a:ext cx="1466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CATEGORIA VINO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12" name="Rettangolo 11"/>
          <p:cNvSpPr/>
          <p:nvPr/>
        </p:nvSpPr>
        <p:spPr>
          <a:xfrm>
            <a:off x="1714480" y="1785926"/>
            <a:ext cx="199445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</a:rPr>
              <a:t>today we serve a red wine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" name="Rettangolo 13"/>
          <p:cNvSpPr/>
          <p:nvPr/>
        </p:nvSpPr>
        <p:spPr>
          <a:xfrm>
            <a:off x="357158" y="2071678"/>
            <a:ext cx="18549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DENOMINAZIONE VINO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15" name="Rettangolo 14"/>
          <p:cNvSpPr/>
          <p:nvPr/>
        </p:nvSpPr>
        <p:spPr>
          <a:xfrm>
            <a:off x="2143108" y="2143116"/>
            <a:ext cx="57150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Cabernet ,Marca Trevigiana IGT(Indicazione  geografica tipica), cellar di San  Martino ,località  Col San m. parra di Soligo 12,5% twelve &amp; a half  alcohol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357158" y="2643182"/>
            <a:ext cx="1091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TEMP. VINO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17" name="Rettangolo 16"/>
          <p:cNvSpPr/>
          <p:nvPr/>
        </p:nvSpPr>
        <p:spPr>
          <a:xfrm>
            <a:off x="1428728" y="2714620"/>
            <a:ext cx="19159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18° degres tempearature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0" name="Rettangolo 19"/>
          <p:cNvSpPr/>
          <p:nvPr/>
        </p:nvSpPr>
        <p:spPr>
          <a:xfrm>
            <a:off x="357158" y="3000372"/>
            <a:ext cx="15472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  <a:latin typeface="Bauhaus 93" pitchFamily="82" charset="0"/>
              </a:rPr>
              <a:t>ESAME VISIVO</a:t>
            </a:r>
            <a:endParaRPr lang="en-ZW" dirty="0"/>
          </a:p>
        </p:txBody>
      </p:sp>
      <p:sp>
        <p:nvSpPr>
          <p:cNvPr id="21" name="Rettangolo 20"/>
          <p:cNvSpPr/>
          <p:nvPr/>
        </p:nvSpPr>
        <p:spPr>
          <a:xfrm>
            <a:off x="357158" y="3357562"/>
            <a:ext cx="11047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LIMPIDEZZA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22" name="Rettangolo 21"/>
          <p:cNvSpPr/>
          <p:nvPr/>
        </p:nvSpPr>
        <p:spPr>
          <a:xfrm>
            <a:off x="1357290" y="3429000"/>
            <a:ext cx="106952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Qiete Limpid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3" name="Rettangolo 22"/>
          <p:cNvSpPr/>
          <p:nvPr/>
        </p:nvSpPr>
        <p:spPr>
          <a:xfrm>
            <a:off x="357158" y="3714752"/>
            <a:ext cx="8499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COLORE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24" name="Rettangolo 23"/>
          <p:cNvSpPr/>
          <p:nvPr/>
        </p:nvSpPr>
        <p:spPr>
          <a:xfrm>
            <a:off x="1142976" y="3786190"/>
            <a:ext cx="51366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Ruby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Rettangolo 24"/>
          <p:cNvSpPr/>
          <p:nvPr/>
        </p:nvSpPr>
        <p:spPr>
          <a:xfrm>
            <a:off x="357158" y="4071942"/>
            <a:ext cx="92813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FLUIDITA’</a:t>
            </a:r>
            <a:r>
              <a:rPr lang="it-IT" sz="1200" b="1" dirty="0" smtClean="0"/>
              <a:t>:</a:t>
            </a:r>
            <a:endParaRPr lang="en-ZW" sz="1200" b="1" dirty="0"/>
          </a:p>
        </p:txBody>
      </p:sp>
      <p:sp>
        <p:nvSpPr>
          <p:cNvPr id="26" name="Rettangolo 25"/>
          <p:cNvSpPr/>
          <p:nvPr/>
        </p:nvSpPr>
        <p:spPr>
          <a:xfrm>
            <a:off x="357158" y="4357694"/>
            <a:ext cx="14182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EFFERVESCENZA</a:t>
            </a:r>
            <a:r>
              <a:rPr lang="it-IT" sz="1200" b="1" dirty="0" smtClean="0"/>
              <a:t>:</a:t>
            </a:r>
            <a:endParaRPr lang="en-ZW" sz="1200" b="1" dirty="0"/>
          </a:p>
        </p:txBody>
      </p:sp>
      <p:sp>
        <p:nvSpPr>
          <p:cNvPr id="28" name="Rettangolo 27"/>
          <p:cNvSpPr/>
          <p:nvPr/>
        </p:nvSpPr>
        <p:spPr>
          <a:xfrm>
            <a:off x="1214414" y="4071942"/>
            <a:ext cx="11544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err="1" smtClean="0">
                <a:solidFill>
                  <a:schemeClr val="bg2">
                    <a:lumMod val="50000"/>
                  </a:schemeClr>
                </a:solidFill>
              </a:rPr>
              <a:t>Quite</a:t>
            </a:r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  </a:t>
            </a:r>
            <a:r>
              <a:rPr lang="it-IT" sz="1200" dirty="0" err="1" smtClean="0">
                <a:solidFill>
                  <a:schemeClr val="bg2">
                    <a:lumMod val="50000"/>
                  </a:schemeClr>
                </a:solidFill>
              </a:rPr>
              <a:t>flowing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9" name="Rettangolo 28"/>
          <p:cNvSpPr/>
          <p:nvPr/>
        </p:nvSpPr>
        <p:spPr>
          <a:xfrm>
            <a:off x="1714480" y="4357694"/>
            <a:ext cx="11544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Quite  flowing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0" name="Rettangolo 29"/>
          <p:cNvSpPr/>
          <p:nvPr/>
        </p:nvSpPr>
        <p:spPr>
          <a:xfrm>
            <a:off x="3500430" y="3000372"/>
            <a:ext cx="22860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  <a:latin typeface="Bauhaus 93" pitchFamily="82" charset="0"/>
              </a:rPr>
              <a:t>ESAME OLFATTIVO</a:t>
            </a:r>
            <a:endParaRPr lang="en-ZW" dirty="0"/>
          </a:p>
        </p:txBody>
      </p:sp>
      <p:sp>
        <p:nvSpPr>
          <p:cNvPr id="31" name="Rettangolo 30"/>
          <p:cNvSpPr/>
          <p:nvPr/>
        </p:nvSpPr>
        <p:spPr>
          <a:xfrm>
            <a:off x="3500430" y="3429000"/>
            <a:ext cx="101630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INTENSITA’</a:t>
            </a:r>
            <a:r>
              <a:rPr lang="it-IT" sz="1200" b="1" dirty="0" smtClean="0"/>
              <a:t>:</a:t>
            </a:r>
            <a:endParaRPr lang="en-ZW" sz="1200" b="1" dirty="0"/>
          </a:p>
        </p:txBody>
      </p:sp>
      <p:sp>
        <p:nvSpPr>
          <p:cNvPr id="32" name="Rettangolo 31"/>
          <p:cNvSpPr/>
          <p:nvPr/>
        </p:nvSpPr>
        <p:spPr>
          <a:xfrm>
            <a:off x="3500430" y="3714752"/>
            <a:ext cx="12121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PERSISTENZA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33" name="Rettangolo 32"/>
          <p:cNvSpPr/>
          <p:nvPr/>
        </p:nvSpPr>
        <p:spPr>
          <a:xfrm>
            <a:off x="3500430" y="4071942"/>
            <a:ext cx="90249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QUALITA’</a:t>
            </a:r>
            <a:r>
              <a:rPr lang="it-IT" sz="1200" b="1" dirty="0" smtClean="0"/>
              <a:t>:</a:t>
            </a:r>
            <a:endParaRPr lang="en-ZW" sz="1200" b="1" dirty="0"/>
          </a:p>
        </p:txBody>
      </p:sp>
      <p:sp>
        <p:nvSpPr>
          <p:cNvPr id="34" name="Rettangolo 33"/>
          <p:cNvSpPr/>
          <p:nvPr/>
        </p:nvSpPr>
        <p:spPr>
          <a:xfrm>
            <a:off x="3500430" y="4286256"/>
            <a:ext cx="11977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DESCRIZIONE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35" name="Rettangolo 34"/>
          <p:cNvSpPr/>
          <p:nvPr/>
        </p:nvSpPr>
        <p:spPr>
          <a:xfrm>
            <a:off x="4429124" y="3429000"/>
            <a:ext cx="68480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Intense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6" name="Rettangolo 35"/>
          <p:cNvSpPr/>
          <p:nvPr/>
        </p:nvSpPr>
        <p:spPr>
          <a:xfrm>
            <a:off x="4572000" y="3786190"/>
            <a:ext cx="86350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Persistent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7" name="Rettangolo 36"/>
          <p:cNvSpPr/>
          <p:nvPr/>
        </p:nvSpPr>
        <p:spPr>
          <a:xfrm>
            <a:off x="4500562" y="4071942"/>
            <a:ext cx="4748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Fine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8" name="Rettangolo 37"/>
          <p:cNvSpPr/>
          <p:nvPr/>
        </p:nvSpPr>
        <p:spPr>
          <a:xfrm>
            <a:off x="4572000" y="4357694"/>
            <a:ext cx="282997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Spicy Ethereal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9" name="Rettangolo 38"/>
          <p:cNvSpPr/>
          <p:nvPr/>
        </p:nvSpPr>
        <p:spPr>
          <a:xfrm>
            <a:off x="3500430" y="4643446"/>
            <a:ext cx="12513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OSSERVAZIONI</a:t>
            </a:r>
            <a:r>
              <a:rPr lang="it-IT" sz="1200" b="1" dirty="0" smtClean="0"/>
              <a:t>:</a:t>
            </a:r>
            <a:endParaRPr lang="en-ZW" sz="1200" b="1" dirty="0"/>
          </a:p>
        </p:txBody>
      </p:sp>
      <p:sp>
        <p:nvSpPr>
          <p:cNvPr id="40" name="Rettangolo 39"/>
          <p:cNvSpPr/>
          <p:nvPr/>
        </p:nvSpPr>
        <p:spPr>
          <a:xfrm>
            <a:off x="4643438" y="4643446"/>
            <a:ext cx="164981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err="1" smtClean="0">
                <a:solidFill>
                  <a:schemeClr val="bg2">
                    <a:lumMod val="50000"/>
                  </a:schemeClr>
                </a:solidFill>
              </a:rPr>
              <a:t>U</a:t>
            </a:r>
            <a:r>
              <a:rPr lang="it-IT" sz="1200" dirty="0" err="1" smtClean="0">
                <a:solidFill>
                  <a:schemeClr val="bg2">
                    <a:lumMod val="50000"/>
                  </a:schemeClr>
                </a:solidFill>
              </a:rPr>
              <a:t>nderwood</a:t>
            </a:r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sensation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1" name="Rettangolo 40"/>
          <p:cNvSpPr/>
          <p:nvPr/>
        </p:nvSpPr>
        <p:spPr>
          <a:xfrm>
            <a:off x="357158" y="4643446"/>
            <a:ext cx="24288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  <a:latin typeface="Bauhaus 93" pitchFamily="82" charset="0"/>
              </a:rPr>
              <a:t>ESAME GUSTATIVO</a:t>
            </a:r>
            <a:endParaRPr lang="en-ZW" dirty="0"/>
          </a:p>
        </p:txBody>
      </p:sp>
      <p:sp>
        <p:nvSpPr>
          <p:cNvPr id="42" name="Rettangolo 41"/>
          <p:cNvSpPr/>
          <p:nvPr/>
        </p:nvSpPr>
        <p:spPr>
          <a:xfrm>
            <a:off x="357158" y="5000636"/>
            <a:ext cx="9525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ZUCCHERI</a:t>
            </a:r>
            <a:r>
              <a:rPr lang="it-IT" sz="1200" b="1" dirty="0" smtClean="0"/>
              <a:t>:</a:t>
            </a:r>
            <a:endParaRPr lang="en-ZW" sz="1200" b="1" dirty="0"/>
          </a:p>
        </p:txBody>
      </p:sp>
      <p:sp>
        <p:nvSpPr>
          <p:cNvPr id="44" name="Rettangolo 43"/>
          <p:cNvSpPr/>
          <p:nvPr/>
        </p:nvSpPr>
        <p:spPr>
          <a:xfrm>
            <a:off x="357158" y="5143512"/>
            <a:ext cx="7409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ALCOL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45" name="Rettangolo 44"/>
          <p:cNvSpPr/>
          <p:nvPr/>
        </p:nvSpPr>
        <p:spPr>
          <a:xfrm>
            <a:off x="357158" y="5357826"/>
            <a:ext cx="1111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POLIALCOLI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46" name="Rettangolo 45"/>
          <p:cNvSpPr/>
          <p:nvPr/>
        </p:nvSpPr>
        <p:spPr>
          <a:xfrm rot="10800000" flipH="1" flipV="1">
            <a:off x="1214414" y="5000636"/>
            <a:ext cx="11641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Dry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7" name="Rettangolo 46"/>
          <p:cNvSpPr/>
          <p:nvPr/>
        </p:nvSpPr>
        <p:spPr>
          <a:xfrm>
            <a:off x="1000100" y="5214950"/>
            <a:ext cx="57522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Warm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8" name="Rettangolo 47"/>
          <p:cNvSpPr/>
          <p:nvPr/>
        </p:nvSpPr>
        <p:spPr>
          <a:xfrm>
            <a:off x="1357290" y="5429264"/>
            <a:ext cx="109837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Scarcely soft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9" name="Rettangolo 48"/>
          <p:cNvSpPr/>
          <p:nvPr/>
        </p:nvSpPr>
        <p:spPr>
          <a:xfrm>
            <a:off x="428596" y="5786454"/>
            <a:ext cx="18473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it-IT" sz="12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en-ZW" dirty="0"/>
          </a:p>
        </p:txBody>
      </p:sp>
      <p:sp>
        <p:nvSpPr>
          <p:cNvPr id="50" name="Rettangolo 49"/>
          <p:cNvSpPr/>
          <p:nvPr/>
        </p:nvSpPr>
        <p:spPr>
          <a:xfrm>
            <a:off x="357158" y="5786454"/>
            <a:ext cx="10807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EQUILIBRIO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53" name="Rettangolo 52"/>
          <p:cNvSpPr/>
          <p:nvPr/>
        </p:nvSpPr>
        <p:spPr>
          <a:xfrm>
            <a:off x="357158" y="6000768"/>
            <a:ext cx="10854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INTENSITA</a:t>
            </a:r>
            <a:r>
              <a:rPr lang="it-IT" dirty="0" smtClean="0"/>
              <a:t>’:</a:t>
            </a:r>
            <a:endParaRPr lang="en-ZW" dirty="0"/>
          </a:p>
        </p:txBody>
      </p:sp>
      <p:sp>
        <p:nvSpPr>
          <p:cNvPr id="54" name="Rettangolo 53"/>
          <p:cNvSpPr/>
          <p:nvPr/>
        </p:nvSpPr>
        <p:spPr>
          <a:xfrm>
            <a:off x="357158" y="6215082"/>
            <a:ext cx="12121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PERSISTENZA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55" name="Rettangolo 54"/>
          <p:cNvSpPr/>
          <p:nvPr/>
        </p:nvSpPr>
        <p:spPr>
          <a:xfrm>
            <a:off x="357158" y="6429396"/>
            <a:ext cx="10715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QUALITA</a:t>
            </a:r>
            <a:r>
              <a:rPr lang="it-IT" dirty="0" smtClean="0"/>
              <a:t>’:</a:t>
            </a:r>
            <a:endParaRPr lang="en-ZW" dirty="0"/>
          </a:p>
        </p:txBody>
      </p:sp>
      <p:sp>
        <p:nvSpPr>
          <p:cNvPr id="56" name="Rettangolo 55"/>
          <p:cNvSpPr/>
          <p:nvPr/>
        </p:nvSpPr>
        <p:spPr>
          <a:xfrm>
            <a:off x="1357290" y="5857892"/>
            <a:ext cx="80502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Balanced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7" name="Rettangolo 56"/>
          <p:cNvSpPr/>
          <p:nvPr/>
        </p:nvSpPr>
        <p:spPr>
          <a:xfrm>
            <a:off x="1357290" y="6072206"/>
            <a:ext cx="68480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Intense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8" name="Rettangolo 57"/>
          <p:cNvSpPr/>
          <p:nvPr/>
        </p:nvSpPr>
        <p:spPr>
          <a:xfrm>
            <a:off x="1500166" y="6286520"/>
            <a:ext cx="121347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Very persistent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9" name="Rettangolo 58"/>
          <p:cNvSpPr/>
          <p:nvPr/>
        </p:nvSpPr>
        <p:spPr>
          <a:xfrm rot="10800000" flipV="1">
            <a:off x="1285852" y="6337063"/>
            <a:ext cx="13869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sz="12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Quiete Fine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0" name="Rettangolo 59"/>
          <p:cNvSpPr/>
          <p:nvPr/>
        </p:nvSpPr>
        <p:spPr>
          <a:xfrm>
            <a:off x="3571868" y="4929198"/>
            <a:ext cx="3643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  <a:latin typeface="Bauhaus 93" pitchFamily="82" charset="0"/>
              </a:rPr>
              <a:t>CONSIDERAZIONI FINALI</a:t>
            </a:r>
            <a:endParaRPr lang="en-ZW" dirty="0"/>
          </a:p>
        </p:txBody>
      </p:sp>
      <p:sp>
        <p:nvSpPr>
          <p:cNvPr id="51" name="Rettangolo 50"/>
          <p:cNvSpPr/>
          <p:nvPr/>
        </p:nvSpPr>
        <p:spPr>
          <a:xfrm>
            <a:off x="3571868" y="5214950"/>
            <a:ext cx="9300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ARMONIA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52" name="Rettangolo 51"/>
          <p:cNvSpPr/>
          <p:nvPr/>
        </p:nvSpPr>
        <p:spPr>
          <a:xfrm>
            <a:off x="3571868" y="5429264"/>
            <a:ext cx="1577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STATO EVOLUTIVO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61" name="Rettangolo 60"/>
          <p:cNvSpPr/>
          <p:nvPr/>
        </p:nvSpPr>
        <p:spPr>
          <a:xfrm>
            <a:off x="3571868" y="5643578"/>
            <a:ext cx="2169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TIPOLOGIA ACCOSTAMENTI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62" name="Rettangolo 61"/>
          <p:cNvSpPr/>
          <p:nvPr/>
        </p:nvSpPr>
        <p:spPr>
          <a:xfrm>
            <a:off x="4429124" y="5286388"/>
            <a:ext cx="99257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Harmonious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3" name="Rettangolo 62"/>
          <p:cNvSpPr/>
          <p:nvPr/>
        </p:nvSpPr>
        <p:spPr>
          <a:xfrm>
            <a:off x="5000628" y="5500702"/>
            <a:ext cx="67999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mature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64" name="Rettangolo 63"/>
          <p:cNvSpPr/>
          <p:nvPr/>
        </p:nvSpPr>
        <p:spPr>
          <a:xfrm>
            <a:off x="5572132" y="5715016"/>
            <a:ext cx="120738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with entrecote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65" name="Picture 3" descr="vbcgkj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357166"/>
            <a:ext cx="1595438" cy="159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6" name="CasellaDiTesto 65"/>
          <p:cNvSpPr txBox="1"/>
          <p:nvPr/>
        </p:nvSpPr>
        <p:spPr>
          <a:xfrm rot="3747958">
            <a:off x="8058545" y="702332"/>
            <a:ext cx="1242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b="1" dirty="0" smtClean="0">
                <a:solidFill>
                  <a:schemeClr val="bg1"/>
                </a:solidFill>
              </a:rPr>
              <a:t>19/02/11</a:t>
            </a:r>
            <a:endParaRPr lang="en-ZW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Tm="9703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latin typeface="Bauhaus 93" pitchFamily="82" charset="0"/>
              </a:rPr>
              <a:t>Prosecco</a:t>
            </a:r>
            <a:r>
              <a:rPr lang="en-ZW" dirty="0" smtClean="0">
                <a:latin typeface="Bauhaus 93" pitchFamily="82" charset="0"/>
              </a:rPr>
              <a:t> </a:t>
            </a:r>
            <a:r>
              <a:rPr lang="it-IT" dirty="0" smtClean="0">
                <a:latin typeface="Bauhaus 93" pitchFamily="82" charset="0"/>
              </a:rPr>
              <a:t>fermo</a:t>
            </a:r>
            <a:br>
              <a:rPr lang="it-IT" dirty="0" smtClean="0">
                <a:latin typeface="Bauhaus 93" pitchFamily="82" charset="0"/>
              </a:rPr>
            </a:br>
            <a:endParaRPr lang="it-IT" dirty="0">
              <a:latin typeface="Bauhaus 93" pitchFamily="82" charset="0"/>
            </a:endParaRPr>
          </a:p>
        </p:txBody>
      </p:sp>
      <p:sp>
        <p:nvSpPr>
          <p:cNvPr id="3" name="Rettangolo 2"/>
          <p:cNvSpPr/>
          <p:nvPr/>
        </p:nvSpPr>
        <p:spPr>
          <a:xfrm>
            <a:off x="500034" y="1000108"/>
            <a:ext cx="31069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  <a:latin typeface="Bauhaus 93" pitchFamily="82" charset="0"/>
              </a:rPr>
              <a:t>ANALISI SENSORIALE DEL VINO</a:t>
            </a:r>
            <a:endParaRPr lang="en-ZW" dirty="0"/>
          </a:p>
        </p:txBody>
      </p:sp>
      <p:sp>
        <p:nvSpPr>
          <p:cNvPr id="4" name="Rettangolo 3"/>
          <p:cNvSpPr/>
          <p:nvPr/>
        </p:nvSpPr>
        <p:spPr>
          <a:xfrm>
            <a:off x="500034" y="1285860"/>
            <a:ext cx="1282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  <a:cs typeface="Andalus" pitchFamily="18" charset="-78"/>
              </a:rPr>
              <a:t>DEGUSTATORE</a:t>
            </a:r>
            <a:r>
              <a:rPr lang="it-IT" dirty="0" smtClean="0">
                <a:cs typeface="Andalus" pitchFamily="18" charset="-78"/>
              </a:rPr>
              <a:t>:</a:t>
            </a:r>
            <a:endParaRPr lang="en-ZW" dirty="0">
              <a:cs typeface="Andalus" pitchFamily="18" charset="-78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500034" y="1571612"/>
            <a:ext cx="1466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CATEGORIA VINO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9" name="Rettangolo 8"/>
          <p:cNvSpPr/>
          <p:nvPr/>
        </p:nvSpPr>
        <p:spPr>
          <a:xfrm>
            <a:off x="500034" y="1857364"/>
            <a:ext cx="18549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DENOMINAZIONE VINO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11" name="Rettangolo 10"/>
          <p:cNvSpPr/>
          <p:nvPr/>
        </p:nvSpPr>
        <p:spPr>
          <a:xfrm>
            <a:off x="571472" y="2500306"/>
            <a:ext cx="8336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ANNATA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12" name="Rettangolo 11"/>
          <p:cNvSpPr/>
          <p:nvPr/>
        </p:nvSpPr>
        <p:spPr>
          <a:xfrm>
            <a:off x="571472" y="2714620"/>
            <a:ext cx="12144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TEMP. VINO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13" name="Rettangolo 12"/>
          <p:cNvSpPr/>
          <p:nvPr/>
        </p:nvSpPr>
        <p:spPr>
          <a:xfrm>
            <a:off x="1643042" y="1357298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Elena Vesca Segat e classe 2G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857356" y="1643050"/>
            <a:ext cx="678657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Arial" pitchFamily="34" charset="0"/>
              </a:rPr>
              <a:t>vino bianco secco</a:t>
            </a:r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 ; 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prosecco tranquillo o fermo</a:t>
            </a:r>
            <a:r>
              <a:rPr kumimoji="0" lang="it-IT" sz="1200" b="0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50000"/>
                  </a:schemeClr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15" name="Rettangolo 14"/>
          <p:cNvSpPr/>
          <p:nvPr/>
        </p:nvSpPr>
        <p:spPr>
          <a:xfrm>
            <a:off x="2214546" y="1928802"/>
            <a:ext cx="58579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Prosecco dei colli trevigiani cantina San Martino,è un vino IGT (Indicazione Geografica Tipica) col San Martino - farra di Soligo  11% vol; prosecco dei colli trevigiani I.G.T. 2008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1285852" y="2571744"/>
            <a:ext cx="50526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2008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7" name="Rettangolo 16"/>
          <p:cNvSpPr/>
          <p:nvPr/>
        </p:nvSpPr>
        <p:spPr>
          <a:xfrm>
            <a:off x="1500166" y="2786058"/>
            <a:ext cx="139172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10-12°c   10-12°c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571472" y="3071810"/>
            <a:ext cx="15472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  <a:latin typeface="Bauhaus 93" pitchFamily="82" charset="0"/>
              </a:rPr>
              <a:t>ESAME VISIVO</a:t>
            </a:r>
            <a:endParaRPr lang="en-ZW" dirty="0"/>
          </a:p>
        </p:txBody>
      </p:sp>
      <p:sp>
        <p:nvSpPr>
          <p:cNvPr id="19" name="Rettangolo 18"/>
          <p:cNvSpPr/>
          <p:nvPr/>
        </p:nvSpPr>
        <p:spPr>
          <a:xfrm>
            <a:off x="571472" y="3357562"/>
            <a:ext cx="11047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LIMPIDEZZA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20" name="Rettangolo 19"/>
          <p:cNvSpPr/>
          <p:nvPr/>
        </p:nvSpPr>
        <p:spPr>
          <a:xfrm>
            <a:off x="571472" y="3571876"/>
            <a:ext cx="8499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COLORE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22" name="Rettangolo 21"/>
          <p:cNvSpPr/>
          <p:nvPr/>
        </p:nvSpPr>
        <p:spPr>
          <a:xfrm>
            <a:off x="571472" y="3857628"/>
            <a:ext cx="92813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FLUIDITA’</a:t>
            </a:r>
            <a:r>
              <a:rPr lang="it-IT" sz="1200" b="1" dirty="0" smtClean="0"/>
              <a:t>:</a:t>
            </a:r>
            <a:endParaRPr lang="en-ZW" sz="1200" b="1" dirty="0"/>
          </a:p>
        </p:txBody>
      </p:sp>
      <p:sp>
        <p:nvSpPr>
          <p:cNvPr id="23" name="Rettangolo 22"/>
          <p:cNvSpPr/>
          <p:nvPr/>
        </p:nvSpPr>
        <p:spPr>
          <a:xfrm>
            <a:off x="1571604" y="3429000"/>
            <a:ext cx="7312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Limpido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1285852" y="3643314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Giallo  paglierino   scarico riflessi verdognoli 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Rettangolo 24"/>
          <p:cNvSpPr/>
          <p:nvPr/>
        </p:nvSpPr>
        <p:spPr>
          <a:xfrm>
            <a:off x="1357290" y="3857628"/>
            <a:ext cx="145103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poco  Consistente 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6" name="Rettangolo 25"/>
          <p:cNvSpPr/>
          <p:nvPr/>
        </p:nvSpPr>
        <p:spPr>
          <a:xfrm>
            <a:off x="4714876" y="3071810"/>
            <a:ext cx="22860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  <a:latin typeface="Bauhaus 93" pitchFamily="82" charset="0"/>
              </a:rPr>
              <a:t>ESAME OLFATTIVO</a:t>
            </a:r>
            <a:endParaRPr lang="en-ZW" dirty="0"/>
          </a:p>
        </p:txBody>
      </p:sp>
      <p:sp>
        <p:nvSpPr>
          <p:cNvPr id="27" name="Rettangolo 26"/>
          <p:cNvSpPr/>
          <p:nvPr/>
        </p:nvSpPr>
        <p:spPr>
          <a:xfrm>
            <a:off x="4786314" y="3429000"/>
            <a:ext cx="10163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INTENSITA’</a:t>
            </a:r>
            <a:r>
              <a:rPr lang="it-IT" sz="1200" b="1" dirty="0" smtClean="0"/>
              <a:t>:</a:t>
            </a:r>
            <a:endParaRPr lang="en-ZW" sz="1200" b="1" dirty="0"/>
          </a:p>
        </p:txBody>
      </p:sp>
      <p:sp>
        <p:nvSpPr>
          <p:cNvPr id="28" name="Rettangolo 27"/>
          <p:cNvSpPr/>
          <p:nvPr/>
        </p:nvSpPr>
        <p:spPr>
          <a:xfrm>
            <a:off x="4786314" y="3643314"/>
            <a:ext cx="118333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PERSISTENZA</a:t>
            </a:r>
            <a:r>
              <a:rPr lang="it-IT" sz="1200" dirty="0" smtClean="0"/>
              <a:t>:</a:t>
            </a:r>
            <a:endParaRPr lang="en-ZW" sz="1200" dirty="0"/>
          </a:p>
        </p:txBody>
      </p:sp>
      <p:sp>
        <p:nvSpPr>
          <p:cNvPr id="29" name="Rettangolo 28"/>
          <p:cNvSpPr/>
          <p:nvPr/>
        </p:nvSpPr>
        <p:spPr>
          <a:xfrm>
            <a:off x="4786314" y="3857628"/>
            <a:ext cx="90249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QUALITA’</a:t>
            </a:r>
            <a:r>
              <a:rPr lang="it-IT" sz="1200" b="1" dirty="0" smtClean="0"/>
              <a:t>:</a:t>
            </a:r>
            <a:endParaRPr lang="en-ZW" sz="1200" b="1" dirty="0"/>
          </a:p>
        </p:txBody>
      </p:sp>
      <p:sp>
        <p:nvSpPr>
          <p:cNvPr id="30" name="Rettangolo 29"/>
          <p:cNvSpPr/>
          <p:nvPr/>
        </p:nvSpPr>
        <p:spPr>
          <a:xfrm>
            <a:off x="4786314" y="4000504"/>
            <a:ext cx="11977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DESCRIZIONE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31" name="Rettangolo 30"/>
          <p:cNvSpPr/>
          <p:nvPr/>
        </p:nvSpPr>
        <p:spPr>
          <a:xfrm>
            <a:off x="5715008" y="3429000"/>
            <a:ext cx="109517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Abb. Intenso 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5929322" y="3643314"/>
            <a:ext cx="129952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Abb. Persistente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3" name="Rettangolo 32"/>
          <p:cNvSpPr/>
          <p:nvPr/>
        </p:nvSpPr>
        <p:spPr>
          <a:xfrm>
            <a:off x="5572132" y="3857628"/>
            <a:ext cx="4748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Fine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4" name="Rettangolo 33"/>
          <p:cNvSpPr/>
          <p:nvPr/>
        </p:nvSpPr>
        <p:spPr>
          <a:xfrm>
            <a:off x="5929322" y="4071942"/>
            <a:ext cx="20617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bouquet   floreale  fruttato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5" name="Rettangolo 34"/>
          <p:cNvSpPr/>
          <p:nvPr/>
        </p:nvSpPr>
        <p:spPr>
          <a:xfrm>
            <a:off x="571472" y="4143380"/>
            <a:ext cx="24288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  <a:latin typeface="Bauhaus 93" pitchFamily="82" charset="0"/>
              </a:rPr>
              <a:t>ESAME GUSTATIVO</a:t>
            </a:r>
            <a:endParaRPr lang="en-ZW" dirty="0"/>
          </a:p>
        </p:txBody>
      </p:sp>
      <p:sp>
        <p:nvSpPr>
          <p:cNvPr id="36" name="Rettangolo 35"/>
          <p:cNvSpPr/>
          <p:nvPr/>
        </p:nvSpPr>
        <p:spPr>
          <a:xfrm>
            <a:off x="571472" y="4429132"/>
            <a:ext cx="9525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ZUCCHERI</a:t>
            </a:r>
            <a:r>
              <a:rPr lang="it-IT" sz="1200" b="1" dirty="0" smtClean="0"/>
              <a:t>:</a:t>
            </a:r>
            <a:endParaRPr lang="en-ZW" sz="1200" b="1" dirty="0"/>
          </a:p>
        </p:txBody>
      </p:sp>
      <p:sp>
        <p:nvSpPr>
          <p:cNvPr id="37" name="Rettangolo 36"/>
          <p:cNvSpPr/>
          <p:nvPr/>
        </p:nvSpPr>
        <p:spPr>
          <a:xfrm>
            <a:off x="571472" y="4572008"/>
            <a:ext cx="7409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ALCOL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38" name="Rettangolo 37"/>
          <p:cNvSpPr/>
          <p:nvPr/>
        </p:nvSpPr>
        <p:spPr>
          <a:xfrm>
            <a:off x="571472" y="4857760"/>
            <a:ext cx="1111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POLIALCOLI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40" name="Rettangolo 39"/>
          <p:cNvSpPr/>
          <p:nvPr/>
        </p:nvSpPr>
        <p:spPr>
          <a:xfrm>
            <a:off x="1428728" y="4429132"/>
            <a:ext cx="5790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Secco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1" name="Rettangolo 40"/>
          <p:cNvSpPr/>
          <p:nvPr/>
        </p:nvSpPr>
        <p:spPr>
          <a:xfrm>
            <a:off x="1214414" y="4643446"/>
            <a:ext cx="5549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caldo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2" name="Rettangolo 41"/>
          <p:cNvSpPr/>
          <p:nvPr/>
        </p:nvSpPr>
        <p:spPr>
          <a:xfrm>
            <a:off x="1571604" y="4929198"/>
            <a:ext cx="75212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morbido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4" name="Rettangolo 43"/>
          <p:cNvSpPr/>
          <p:nvPr/>
        </p:nvSpPr>
        <p:spPr>
          <a:xfrm>
            <a:off x="571472" y="5357826"/>
            <a:ext cx="10807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EQUILIBRIO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45" name="Rettangolo 44"/>
          <p:cNvSpPr/>
          <p:nvPr/>
        </p:nvSpPr>
        <p:spPr>
          <a:xfrm>
            <a:off x="571472" y="5929330"/>
            <a:ext cx="121219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PERSISTENZA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46" name="Rettangolo 45"/>
          <p:cNvSpPr/>
          <p:nvPr/>
        </p:nvSpPr>
        <p:spPr>
          <a:xfrm>
            <a:off x="571472" y="5643578"/>
            <a:ext cx="10854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INTENSITA</a:t>
            </a:r>
            <a:r>
              <a:rPr lang="it-IT" dirty="0" smtClean="0"/>
              <a:t>’:</a:t>
            </a:r>
            <a:endParaRPr lang="en-ZW" dirty="0"/>
          </a:p>
        </p:txBody>
      </p:sp>
      <p:sp>
        <p:nvSpPr>
          <p:cNvPr id="47" name="Rettangolo 46"/>
          <p:cNvSpPr/>
          <p:nvPr/>
        </p:nvSpPr>
        <p:spPr>
          <a:xfrm>
            <a:off x="571472" y="6215082"/>
            <a:ext cx="9139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QUALITA</a:t>
            </a:r>
            <a:r>
              <a:rPr lang="it-IT" sz="1200" dirty="0" smtClean="0"/>
              <a:t>’:</a:t>
            </a:r>
            <a:endParaRPr lang="en-ZW" sz="1200" dirty="0"/>
          </a:p>
        </p:txBody>
      </p:sp>
      <p:sp>
        <p:nvSpPr>
          <p:cNvPr id="48" name="Rettangolo 47"/>
          <p:cNvSpPr/>
          <p:nvPr/>
        </p:nvSpPr>
        <p:spPr>
          <a:xfrm>
            <a:off x="1571604" y="5429264"/>
            <a:ext cx="197522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Equilibrato tra Sali e acidi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9" name="Rettangolo 48"/>
          <p:cNvSpPr/>
          <p:nvPr/>
        </p:nvSpPr>
        <p:spPr>
          <a:xfrm>
            <a:off x="1571604" y="5715016"/>
            <a:ext cx="7312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intenso 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1" name="Rettangolo 50"/>
          <p:cNvSpPr/>
          <p:nvPr/>
        </p:nvSpPr>
        <p:spPr>
          <a:xfrm>
            <a:off x="1714480" y="6000768"/>
            <a:ext cx="125303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abb.Persistente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2" name="Rettangolo 51"/>
          <p:cNvSpPr/>
          <p:nvPr/>
        </p:nvSpPr>
        <p:spPr>
          <a:xfrm>
            <a:off x="1428728" y="6215082"/>
            <a:ext cx="45076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fine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3" name="Rettangolo 52"/>
          <p:cNvSpPr/>
          <p:nvPr/>
        </p:nvSpPr>
        <p:spPr>
          <a:xfrm>
            <a:off x="4786314" y="4429132"/>
            <a:ext cx="36433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>
                <a:solidFill>
                  <a:schemeClr val="bg2">
                    <a:lumMod val="50000"/>
                  </a:schemeClr>
                </a:solidFill>
                <a:latin typeface="Bauhaus 93" pitchFamily="82" charset="0"/>
              </a:rPr>
              <a:t>CONSIDERAZIONI FINALI</a:t>
            </a:r>
            <a:endParaRPr lang="en-ZW" dirty="0"/>
          </a:p>
        </p:txBody>
      </p:sp>
      <p:sp>
        <p:nvSpPr>
          <p:cNvPr id="54" name="Rettangolo 53"/>
          <p:cNvSpPr/>
          <p:nvPr/>
        </p:nvSpPr>
        <p:spPr>
          <a:xfrm>
            <a:off x="4786314" y="4929198"/>
            <a:ext cx="1577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STATO EVOLUTIVO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55" name="Rettangolo 54"/>
          <p:cNvSpPr/>
          <p:nvPr/>
        </p:nvSpPr>
        <p:spPr>
          <a:xfrm>
            <a:off x="4786314" y="4714884"/>
            <a:ext cx="9300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ARMONIA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56" name="Rettangolo 55"/>
          <p:cNvSpPr/>
          <p:nvPr/>
        </p:nvSpPr>
        <p:spPr>
          <a:xfrm>
            <a:off x="4786314" y="5214950"/>
            <a:ext cx="2169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b="1" dirty="0" smtClean="0">
                <a:solidFill>
                  <a:schemeClr val="bg2">
                    <a:lumMod val="50000"/>
                  </a:schemeClr>
                </a:solidFill>
              </a:rPr>
              <a:t>TIPOLOGIA ACCOSTAMENTI</a:t>
            </a:r>
            <a:r>
              <a:rPr lang="it-IT" dirty="0" smtClean="0"/>
              <a:t>:</a:t>
            </a:r>
            <a:endParaRPr lang="en-ZW" dirty="0"/>
          </a:p>
        </p:txBody>
      </p:sp>
      <p:sp>
        <p:nvSpPr>
          <p:cNvPr id="57" name="Rettangolo 56"/>
          <p:cNvSpPr/>
          <p:nvPr/>
        </p:nvSpPr>
        <p:spPr>
          <a:xfrm>
            <a:off x="5643570" y="4786322"/>
            <a:ext cx="8338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Armonico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8" name="Rettangolo 57"/>
          <p:cNvSpPr/>
          <p:nvPr/>
        </p:nvSpPr>
        <p:spPr>
          <a:xfrm>
            <a:off x="6286512" y="5000636"/>
            <a:ext cx="63427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Pronto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9" name="Rettangolo 58"/>
          <p:cNvSpPr/>
          <p:nvPr/>
        </p:nvSpPr>
        <p:spPr>
          <a:xfrm>
            <a:off x="6858016" y="5286388"/>
            <a:ext cx="93166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rinfresco   </a:t>
            </a:r>
          </a:p>
          <a:p>
            <a:r>
              <a:rPr lang="it-IT" sz="1200" dirty="0" smtClean="0">
                <a:solidFill>
                  <a:schemeClr val="bg2">
                    <a:lumMod val="50000"/>
                  </a:schemeClr>
                </a:solidFill>
              </a:rPr>
              <a:t>e I di oggi</a:t>
            </a:r>
            <a:endParaRPr lang="en-ZW" sz="12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029" name="Picture 5" descr="prosecc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500042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4383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 rot="20232002">
            <a:off x="152812" y="1358546"/>
            <a:ext cx="7242048" cy="1143000"/>
          </a:xfrm>
        </p:spPr>
        <p:txBody>
          <a:bodyPr>
            <a:noAutofit/>
          </a:bodyPr>
          <a:lstStyle/>
          <a:p>
            <a:r>
              <a:rPr lang="it-IT" sz="6000" dirty="0" smtClean="0">
                <a:latin typeface="Bauhaus 93" pitchFamily="82" charset="0"/>
              </a:rPr>
              <a:t>Servizi particolari</a:t>
            </a:r>
            <a:endParaRPr lang="it-IT" sz="6000" dirty="0">
              <a:latin typeface="Bauhaus 93" pitchFamily="82" charset="0"/>
            </a:endParaRPr>
          </a:p>
        </p:txBody>
      </p:sp>
      <p:pic>
        <p:nvPicPr>
          <p:cNvPr id="21507" name="Picture 3" descr="imagesCAY8XSK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4286256"/>
            <a:ext cx="2055813" cy="142876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1506" name="Picture 2" descr="untitle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1934" y="2428868"/>
            <a:ext cx="2752725" cy="16573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508" name="Picture 4" descr="buffe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6248" y="4572008"/>
            <a:ext cx="2638425" cy="17335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509" name="Picture 5" descr="coffee break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72132" y="714356"/>
            <a:ext cx="2009775" cy="10048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CasellaDiTesto 6"/>
          <p:cNvSpPr txBox="1"/>
          <p:nvPr/>
        </p:nvSpPr>
        <p:spPr>
          <a:xfrm rot="3747958">
            <a:off x="8058545" y="702332"/>
            <a:ext cx="12422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b="1" dirty="0" smtClean="0">
                <a:solidFill>
                  <a:schemeClr val="bg1"/>
                </a:solidFill>
              </a:rPr>
              <a:t>26/02/11</a:t>
            </a:r>
            <a:endParaRPr lang="en-ZW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Tm="5975"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 smtClean="0">
                <a:latin typeface="Bauhaus 93" pitchFamily="82" charset="0"/>
              </a:rPr>
              <a:t>COLAZIONE DI LAVORO.</a:t>
            </a:r>
            <a:endParaRPr lang="en-ZW" dirty="0">
              <a:latin typeface="Bauhaus 93" pitchFamily="82" charset="0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 smtClean="0"/>
              <a:t>Dalle 12 alle 15</a:t>
            </a:r>
          </a:p>
          <a:p>
            <a:r>
              <a:rPr lang="it-IT" dirty="0" smtClean="0"/>
              <a:t>INTERROMPE UN CONVEGNO, UNA LEZIONE,UN CORSO</a:t>
            </a:r>
            <a:endParaRPr lang="en-ZW" dirty="0"/>
          </a:p>
        </p:txBody>
      </p:sp>
      <p:pic>
        <p:nvPicPr>
          <p:cNvPr id="20482" name="Picture 2" descr="imagesCAY8XSK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125901">
            <a:off x="938737" y="1881981"/>
            <a:ext cx="3647112" cy="2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1142976" y="5643578"/>
          <a:ext cx="7072362" cy="1007747"/>
        </p:xfrm>
        <a:graphic>
          <a:graphicData uri="http://schemas.openxmlformats.org/drawingml/2006/table">
            <a:tbl>
              <a:tblPr/>
              <a:tblGrid>
                <a:gridCol w="876390"/>
                <a:gridCol w="2065324"/>
                <a:gridCol w="2065324"/>
                <a:gridCol w="2065324"/>
              </a:tblGrid>
              <a:tr h="2857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CHEF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COMMIS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PREGI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DIFETTI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19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SERVIZIO NORMALE</a:t>
                      </a:r>
                      <a:endParaRPr lang="it-IT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SERVIZIO NORMALE</a:t>
                      </a:r>
                      <a:endParaRPr lang="it-IT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- RISPARMI X CUCINA PER IL CLIENTE PERCHE’ IL MENU’ E’ FISSO E’ PROGRAMMATO</a:t>
                      </a:r>
                      <a:endParaRPr lang="it-IT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-PASTO LEGGERO</a:t>
                      </a:r>
                      <a:endParaRPr lang="it-IT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latin typeface="Comic Sans MS"/>
                          <a:ea typeface="Times New Roman"/>
                          <a:cs typeface="Times New Roman"/>
                        </a:rPr>
                        <a:t>-SPESSO E’ TROPPO VELOCE</a:t>
                      </a:r>
                      <a:endParaRPr lang="it-IT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Tm="15678"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 smtClean="0">
                <a:latin typeface="Bauhaus 93" pitchFamily="82" charset="0"/>
              </a:rPr>
              <a:t>brunch</a:t>
            </a:r>
            <a:endParaRPr lang="en-ZW" dirty="0">
              <a:latin typeface="Bauhaus 93" pitchFamily="82" charset="0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ZW" dirty="0" smtClean="0"/>
          </a:p>
          <a:p>
            <a:r>
              <a:rPr lang="it-IT" dirty="0" smtClean="0"/>
              <a:t>BREAKFAST+LUNCH</a:t>
            </a:r>
          </a:p>
          <a:p>
            <a:r>
              <a:rPr lang="it-IT" dirty="0" smtClean="0"/>
              <a:t>Dalle11 alle 14</a:t>
            </a:r>
          </a:p>
          <a:p>
            <a:r>
              <a:rPr lang="it-IT" dirty="0" smtClean="0"/>
              <a:t>A BASE </a:t>
            </a:r>
            <a:r>
              <a:rPr lang="it-IT" dirty="0" err="1" smtClean="0"/>
              <a:t>DI</a:t>
            </a:r>
            <a:r>
              <a:rPr lang="it-IT" dirty="0" smtClean="0"/>
              <a:t> SALATI E PASTICCERIA, PASTO COMPLETO SPESSO IN PIEDI</a:t>
            </a:r>
          </a:p>
          <a:p>
            <a:endParaRPr lang="en-ZW" dirty="0"/>
          </a:p>
        </p:txBody>
      </p:sp>
      <p:pic>
        <p:nvPicPr>
          <p:cNvPr id="22530" name="Picture 2" descr="untitle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287501">
            <a:off x="1000100" y="1785926"/>
            <a:ext cx="3286148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1142976" y="5699140"/>
          <a:ext cx="7000925" cy="152400"/>
        </p:xfrm>
        <a:graphic>
          <a:graphicData uri="http://schemas.openxmlformats.org/drawingml/2006/table">
            <a:tbl>
              <a:tblPr/>
              <a:tblGrid>
                <a:gridCol w="867539"/>
                <a:gridCol w="2044462"/>
                <a:gridCol w="2044462"/>
                <a:gridCol w="2044462"/>
              </a:tblGrid>
              <a:tr h="136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CHEF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COMMIS</a:t>
                      </a:r>
                      <a:endParaRPr lang="it-IT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PREGI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DIFETTI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1142976" y="5929330"/>
          <a:ext cx="7000923" cy="609600"/>
        </p:xfrm>
        <a:graphic>
          <a:graphicData uri="http://schemas.openxmlformats.org/drawingml/2006/table">
            <a:tbl>
              <a:tblPr/>
              <a:tblGrid>
                <a:gridCol w="867537"/>
                <a:gridCol w="2044462"/>
                <a:gridCol w="2044462"/>
                <a:gridCol w="2044462"/>
              </a:tblGrid>
              <a:tr h="5381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SERVE DAL BUFFET</a:t>
                      </a:r>
                      <a:endParaRPr lang="it-IT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SBARAZZA I BUFFET</a:t>
                      </a:r>
                      <a:endParaRPr lang="it-IT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 smtClean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- MOLTO VELOCE E PRATICO</a:t>
                      </a:r>
                      <a:endParaRPr lang="it-IT" sz="12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 smtClean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- IL CLIENTE SCEGLIE</a:t>
                      </a:r>
                      <a:endParaRPr lang="it-IT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ANZIANI E BAMBINI SONO IN DIFFICOLTA’</a:t>
                      </a:r>
                      <a:endParaRPr lang="it-IT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- POCO IGIENICO SE IL CLIENTE SI SERVE</a:t>
                      </a:r>
                      <a:endParaRPr lang="it-IT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Tm="9376"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 smtClean="0">
                <a:latin typeface="Bauhaus 93" pitchFamily="82" charset="0"/>
              </a:rPr>
              <a:t>rinfresco</a:t>
            </a:r>
            <a:endParaRPr lang="en-ZW" dirty="0">
              <a:latin typeface="Bauhaus 93" pitchFamily="82" charset="0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 smtClean="0"/>
              <a:t>Dalle 10 alle 12 o dalle 17 alle 19</a:t>
            </a:r>
          </a:p>
          <a:p>
            <a:r>
              <a:rPr lang="it-IT" dirty="0" smtClean="0"/>
              <a:t>SERVIZIO VELOCE PREPASTO CON APERITIVI E SALATINI IN PIEDI</a:t>
            </a:r>
          </a:p>
          <a:p>
            <a:endParaRPr lang="en-ZW" dirty="0"/>
          </a:p>
        </p:txBody>
      </p:sp>
      <p:pic>
        <p:nvPicPr>
          <p:cNvPr id="23554" name="Picture 2" descr="rinfresc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084933">
            <a:off x="975561" y="2007639"/>
            <a:ext cx="3473342" cy="2365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1142976" y="5699140"/>
          <a:ext cx="7000925" cy="152400"/>
        </p:xfrm>
        <a:graphic>
          <a:graphicData uri="http://schemas.openxmlformats.org/drawingml/2006/table">
            <a:tbl>
              <a:tblPr/>
              <a:tblGrid>
                <a:gridCol w="867539"/>
                <a:gridCol w="2044462"/>
                <a:gridCol w="2044462"/>
                <a:gridCol w="2044462"/>
              </a:tblGrid>
              <a:tr h="136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CHEF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COMMIS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PREGI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DIFETTI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ella 6"/>
          <p:cNvGraphicFramePr>
            <a:graphicFrameLocks noGrp="1"/>
          </p:cNvGraphicFramePr>
          <p:nvPr/>
        </p:nvGraphicFramePr>
        <p:xfrm>
          <a:off x="1142976" y="6000768"/>
          <a:ext cx="7000923" cy="152400"/>
        </p:xfrm>
        <a:graphic>
          <a:graphicData uri="http://schemas.openxmlformats.org/drawingml/2006/table">
            <a:tbl>
              <a:tblPr/>
              <a:tblGrid>
                <a:gridCol w="867537"/>
                <a:gridCol w="2044462"/>
                <a:gridCol w="2044462"/>
                <a:gridCol w="2044462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IDEM</a:t>
                      </a:r>
                      <a:endParaRPr lang="it-IT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IDEM</a:t>
                      </a:r>
                      <a:endParaRPr lang="it-IT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IDEM</a:t>
                      </a:r>
                      <a:endParaRPr lang="it-IT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IDEM</a:t>
                      </a:r>
                      <a:endParaRPr lang="it-IT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advTm="10654">
    <p:comb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W" dirty="0" smtClean="0">
                <a:latin typeface="Bauhaus 93" pitchFamily="82" charset="0"/>
              </a:rPr>
              <a:t>buffet</a:t>
            </a:r>
            <a:endParaRPr lang="en-ZW" dirty="0">
              <a:latin typeface="Bauhaus 93" pitchFamily="82" charset="0"/>
            </a:endParaRPr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it-IT" dirty="0" smtClean="0"/>
              <a:t>PASTO COMPLETO IN PIEDI DALL’ANTIPASTO AL DIGESTIVO</a:t>
            </a:r>
          </a:p>
          <a:p>
            <a:r>
              <a:rPr lang="it-IT" dirty="0" smtClean="0"/>
              <a:t>SPESSO PER MATRIMONI IN VILLA ANCHE TAVOLI D’APPOGGIO</a:t>
            </a:r>
          </a:p>
          <a:p>
            <a:endParaRPr lang="en-ZW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/>
        </p:nvGraphicFramePr>
        <p:xfrm>
          <a:off x="1142976" y="5699140"/>
          <a:ext cx="7000925" cy="152400"/>
        </p:xfrm>
        <a:graphic>
          <a:graphicData uri="http://schemas.openxmlformats.org/drawingml/2006/table">
            <a:tbl>
              <a:tblPr/>
              <a:tblGrid>
                <a:gridCol w="867539"/>
                <a:gridCol w="2044462"/>
                <a:gridCol w="2044462"/>
                <a:gridCol w="2044462"/>
              </a:tblGrid>
              <a:tr h="1365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CHEF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COMMIS</a:t>
                      </a:r>
                      <a:endParaRPr lang="it-IT" sz="120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PREGI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bg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DIFETTI</a:t>
                      </a:r>
                      <a:endParaRPr lang="it-IT" sz="1200" dirty="0">
                        <a:solidFill>
                          <a:schemeClr val="bg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ella 7"/>
          <p:cNvGraphicFramePr>
            <a:graphicFrameLocks noGrp="1"/>
          </p:cNvGraphicFramePr>
          <p:nvPr/>
        </p:nvGraphicFramePr>
        <p:xfrm>
          <a:off x="1142976" y="6000768"/>
          <a:ext cx="7000923" cy="152400"/>
        </p:xfrm>
        <a:graphic>
          <a:graphicData uri="http://schemas.openxmlformats.org/drawingml/2006/table">
            <a:tbl>
              <a:tblPr/>
              <a:tblGrid>
                <a:gridCol w="867537"/>
                <a:gridCol w="2044462"/>
                <a:gridCol w="2044462"/>
                <a:gridCol w="2044462"/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IDEM</a:t>
                      </a:r>
                      <a:endParaRPr lang="it-IT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IDEM</a:t>
                      </a:r>
                      <a:endParaRPr lang="it-IT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IDEM</a:t>
                      </a:r>
                      <a:endParaRPr lang="it-IT" sz="120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000" dirty="0">
                          <a:solidFill>
                            <a:schemeClr val="tx1"/>
                          </a:solidFill>
                          <a:latin typeface="Comic Sans MS"/>
                          <a:ea typeface="Times New Roman"/>
                          <a:cs typeface="Times New Roman"/>
                        </a:rPr>
                        <a:t>IDEM</a:t>
                      </a:r>
                      <a:endParaRPr lang="it-IT" sz="12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28673" name="Picture 1" descr="buff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1247434">
            <a:off x="1038681" y="2160094"/>
            <a:ext cx="3241701" cy="2315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4430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to">
  <a:themeElements>
    <a:clrScheme name="Mi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Mi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i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322</TotalTime>
  <Words>1075</Words>
  <Application>Microsoft Office PowerPoint</Application>
  <PresentationFormat>Presentazione su schermo (4:3)</PresentationFormat>
  <Paragraphs>324</Paragraphs>
  <Slides>24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5" baseType="lpstr">
      <vt:lpstr>Mito</vt:lpstr>
      <vt:lpstr>5 quaderno di sala e vendita</vt:lpstr>
      <vt:lpstr>LEZIONI DEL :</vt:lpstr>
      <vt:lpstr>CABERNET </vt:lpstr>
      <vt:lpstr>Prosecco fermo </vt:lpstr>
      <vt:lpstr>Servizi particolari</vt:lpstr>
      <vt:lpstr>COLAZIONE DI LAVORO.</vt:lpstr>
      <vt:lpstr>brunch</vt:lpstr>
      <vt:lpstr>rinfresco</vt:lpstr>
      <vt:lpstr>buffet</vt:lpstr>
      <vt:lpstr>Coffee break</vt:lpstr>
      <vt:lpstr>Cocktail party</vt:lpstr>
      <vt:lpstr>vernissage</vt:lpstr>
      <vt:lpstr>banchetto</vt:lpstr>
      <vt:lpstr>Cioccolata fondente</vt:lpstr>
      <vt:lpstr>Prodotti tipici</vt:lpstr>
      <vt:lpstr>Prosecco fermo   prosecco/spumante  </vt:lpstr>
      <vt:lpstr>vinaigrette</vt:lpstr>
      <vt:lpstr>COCKTAIL</vt:lpstr>
      <vt:lpstr>Puffo blu</vt:lpstr>
      <vt:lpstr>Ananas sparkling</vt:lpstr>
      <vt:lpstr>birra</vt:lpstr>
      <vt:lpstr>MALTO D’ORZO</vt:lpstr>
      <vt:lpstr>LUPPOLO O BRUSCANDOLO</vt:lpstr>
      <vt:lpstr>The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quaderno di sala e vendita</dc:title>
  <dc:creator>ELENA</dc:creator>
  <cp:lastModifiedBy> </cp:lastModifiedBy>
  <cp:revision>35</cp:revision>
  <dcterms:created xsi:type="dcterms:W3CDTF">2011-03-26T15:39:18Z</dcterms:created>
  <dcterms:modified xsi:type="dcterms:W3CDTF">2011-03-28T16:28:29Z</dcterms:modified>
</cp:coreProperties>
</file>